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256" r:id="rId2"/>
    <p:sldId id="257" r:id="rId3"/>
    <p:sldId id="258" r:id="rId4"/>
    <p:sldId id="290" r:id="rId5"/>
    <p:sldId id="259" r:id="rId6"/>
    <p:sldId id="264" r:id="rId7"/>
    <p:sldId id="291" r:id="rId8"/>
    <p:sldId id="260" r:id="rId9"/>
    <p:sldId id="261" r:id="rId10"/>
    <p:sldId id="262" r:id="rId11"/>
    <p:sldId id="266" r:id="rId12"/>
    <p:sldId id="289" r:id="rId13"/>
    <p:sldId id="267" r:id="rId14"/>
    <p:sldId id="292" r:id="rId15"/>
    <p:sldId id="293" r:id="rId16"/>
    <p:sldId id="294" r:id="rId17"/>
    <p:sldId id="265" r:id="rId18"/>
    <p:sldId id="280" r:id="rId19"/>
    <p:sldId id="295" r:id="rId20"/>
    <p:sldId id="279" r:id="rId21"/>
    <p:sldId id="281" r:id="rId22"/>
    <p:sldId id="282" r:id="rId23"/>
    <p:sldId id="283" r:id="rId24"/>
    <p:sldId id="284" r:id="rId25"/>
    <p:sldId id="285" r:id="rId26"/>
    <p:sldId id="286" r:id="rId27"/>
    <p:sldId id="287" r:id="rId28"/>
    <p:sldId id="288" r:id="rId29"/>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60"/>
  </p:normalViewPr>
  <p:slideViewPr>
    <p:cSldViewPr>
      <p:cViewPr>
        <p:scale>
          <a:sx n="70" d="100"/>
          <a:sy n="70" d="100"/>
        </p:scale>
        <p:origin x="-11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F36F0CA-8D22-436F-BEF1-A31D4B33B2F2}" type="datetimeFigureOut">
              <a:rPr lang="cs-CZ" smtClean="0"/>
              <a:pPr/>
              <a:t>2. 10. 2018</a:t>
            </a:fld>
            <a:endParaRPr lang="cs-CZ"/>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520B57E-47FC-46E0-8B35-1990C9E47C9A}" type="slidenum">
              <a:rPr lang="cs-CZ" smtClean="0"/>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B2430A4-7CA4-4855-8F94-660953606AE5}" type="datetimeFigureOut">
              <a:rPr lang="cs-CZ" smtClean="0"/>
              <a:pPr/>
              <a:t>2. 10. 2018</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7518B62-FA80-4E5E-B7DB-5D6EC157F45D}"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E7518B62-FA80-4E5E-B7DB-5D6EC157F45D}" type="slidenum">
              <a:rPr lang="cs-CZ" smtClean="0"/>
              <a:pPr/>
              <a:t>1</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99FDE147-BCE6-4DF7-9D03-DAC0730C97A5}" type="datetime1">
              <a:rPr lang="cs-CZ" smtClean="0"/>
              <a:pPr/>
              <a:t>2. 10. 2018</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F38801C7-FF9B-4F88-AD38-EDB37E161FBA}" type="slidenum">
              <a:rPr lang="cs-CZ" smtClean="0"/>
              <a:pPr/>
              <a:t>‹#›</a:t>
            </a:fld>
            <a:endParaRPr lang="cs-CZ"/>
          </a:p>
        </p:txBody>
      </p:sp>
    </p:spTree>
  </p:cSld>
  <p:clrMapOvr>
    <a:masterClrMapping/>
  </p:clrMapOvr>
  <p:transition spd="med">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FD23DEC5-BFFD-4C8C-A1EC-26E7A82F574C}" type="datetime1">
              <a:rPr lang="cs-CZ" smtClean="0"/>
              <a:pPr/>
              <a:t>2. 10. 2018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38801C7-FF9B-4F88-AD38-EDB37E161FBA}" type="slidenum">
              <a:rPr lang="cs-CZ" smtClean="0"/>
              <a:pPr/>
              <a:t>‹#›</a:t>
            </a:fld>
            <a:endParaRPr lang="cs-CZ"/>
          </a:p>
        </p:txBody>
      </p:sp>
    </p:spTree>
  </p:cSld>
  <p:clrMapOvr>
    <a:masterClrMapping/>
  </p:clrMapOvr>
  <p:transition spd="med">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6126EFB-FA99-4A5B-BCBA-383F643EAC17}" type="datetime1">
              <a:rPr lang="cs-CZ" smtClean="0"/>
              <a:pPr/>
              <a:t>2. 10. 2018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38801C7-FF9B-4F88-AD38-EDB37E161FBA}" type="slidenum">
              <a:rPr lang="cs-CZ" smtClean="0"/>
              <a:pPr/>
              <a:t>‹#›</a:t>
            </a:fld>
            <a:endParaRPr lang="cs-CZ"/>
          </a:p>
        </p:txBody>
      </p:sp>
    </p:spTree>
  </p:cSld>
  <p:clrMapOvr>
    <a:masterClrMapping/>
  </p:clrMapOvr>
  <p:transition spd="med">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B56C94F-DFCD-4F84-9C24-835CBF8D6E21}" type="datetime1">
              <a:rPr lang="cs-CZ" smtClean="0"/>
              <a:pPr/>
              <a:t>2. 10. 2018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38801C7-FF9B-4F88-AD38-EDB37E161FBA}" type="slidenum">
              <a:rPr lang="cs-CZ" smtClean="0"/>
              <a:pPr/>
              <a:t>‹#›</a:t>
            </a:fld>
            <a:endParaRPr lang="cs-CZ"/>
          </a:p>
        </p:txBody>
      </p:sp>
    </p:spTree>
  </p:cSld>
  <p:clrMapOvr>
    <a:masterClrMapping/>
  </p:clrMapOvr>
  <p:transition spd="med">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8B72D6CD-CEB0-488C-BE91-4AA710913804}" type="datetime1">
              <a:rPr lang="cs-CZ" smtClean="0"/>
              <a:pPr/>
              <a:t>2. 10. 2018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38801C7-FF9B-4F88-AD38-EDB37E161FBA}" type="slidenum">
              <a:rPr lang="cs-CZ" smtClean="0"/>
              <a:pPr/>
              <a:t>‹#›</a:t>
            </a:fld>
            <a:endParaRPr lang="cs-CZ"/>
          </a:p>
        </p:txBody>
      </p:sp>
    </p:spTree>
  </p:cSld>
  <p:clrMapOvr>
    <a:masterClrMapping/>
  </p:clrMapOvr>
  <p:transition spd="med">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084CD503-2389-45E1-B18D-E00F50C4715E}" type="datetime1">
              <a:rPr lang="cs-CZ" smtClean="0"/>
              <a:pPr/>
              <a:t>2. 10. 2018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38801C7-FF9B-4F88-AD38-EDB37E161FBA}" type="slidenum">
              <a:rPr lang="cs-CZ" smtClean="0"/>
              <a:pPr/>
              <a:t>‹#›</a:t>
            </a:fld>
            <a:endParaRPr lang="cs-CZ"/>
          </a:p>
        </p:txBody>
      </p:sp>
    </p:spTree>
  </p:cSld>
  <p:clrMapOvr>
    <a:masterClrMapping/>
  </p:clrMapOvr>
  <p:transition spd="med">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03D821AE-673E-4785-A147-7DBFE1E2E1EF}" type="datetime1">
              <a:rPr lang="cs-CZ" smtClean="0"/>
              <a:pPr/>
              <a:t>2. 10. 2018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38801C7-FF9B-4F88-AD38-EDB37E161FBA}" type="slidenum">
              <a:rPr lang="cs-CZ" smtClean="0"/>
              <a:pPr/>
              <a:t>‹#›</a:t>
            </a:fld>
            <a:endParaRPr lang="cs-CZ"/>
          </a:p>
        </p:txBody>
      </p:sp>
    </p:spTree>
  </p:cSld>
  <p:clrMapOvr>
    <a:masterClrMapping/>
  </p:clrMapOvr>
  <p:transition spd="med">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AFAE6311-D261-46AC-9C9A-E1215A518825}" type="datetime1">
              <a:rPr lang="cs-CZ" smtClean="0"/>
              <a:pPr/>
              <a:t>2. 10. 2018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38801C7-FF9B-4F88-AD38-EDB37E161FBA}" type="slidenum">
              <a:rPr lang="cs-CZ" smtClean="0"/>
              <a:pPr/>
              <a:t>‹#›</a:t>
            </a:fld>
            <a:endParaRPr lang="cs-CZ"/>
          </a:p>
        </p:txBody>
      </p:sp>
    </p:spTree>
  </p:cSld>
  <p:clrMapOvr>
    <a:masterClrMapping/>
  </p:clrMapOvr>
  <p:transition spd="med">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BCBF34B-C689-4B9A-A19A-4212CB9637DD}" type="datetime1">
              <a:rPr lang="cs-CZ" smtClean="0"/>
              <a:pPr/>
              <a:t>2. 10. 2018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38801C7-FF9B-4F88-AD38-EDB37E161FBA}" type="slidenum">
              <a:rPr lang="cs-CZ" smtClean="0"/>
              <a:pPr/>
              <a:t>‹#›</a:t>
            </a:fld>
            <a:endParaRPr lang="cs-CZ"/>
          </a:p>
        </p:txBody>
      </p:sp>
    </p:spTree>
  </p:cSld>
  <p:clrMapOvr>
    <a:masterClrMapping/>
  </p:clrMapOvr>
  <p:transition spd="med">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B2DAF751-D153-482A-871F-C2D4FA72E1FB}" type="datetime1">
              <a:rPr lang="cs-CZ" smtClean="0"/>
              <a:pPr/>
              <a:t>2. 10. 2018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38801C7-FF9B-4F88-AD38-EDB37E161FBA}" type="slidenum">
              <a:rPr lang="cs-CZ" smtClean="0"/>
              <a:pPr/>
              <a:t>‹#›</a:t>
            </a:fld>
            <a:endParaRPr lang="cs-CZ"/>
          </a:p>
        </p:txBody>
      </p:sp>
    </p:spTree>
  </p:cSld>
  <p:clrMapOvr>
    <a:masterClrMapping/>
  </p:clrMapOvr>
  <p:transition spd="med">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9" name="Obdélník s odříznutým a zakulaceným jedním roh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úhlý trojúhe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F1CFDBB3-AB31-4058-BB9F-DC7716C8E1C6}" type="datetime1">
              <a:rPr lang="cs-CZ" smtClean="0"/>
              <a:pPr/>
              <a:t>2. 10. 2018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077200" y="6356350"/>
            <a:ext cx="609600" cy="365125"/>
          </a:xfrm>
        </p:spPr>
        <p:txBody>
          <a:bodyPr/>
          <a:lstStyle/>
          <a:p>
            <a:fld id="{F38801C7-FF9B-4F88-AD38-EDB37E161FBA}" type="slidenum">
              <a:rPr lang="cs-CZ" smtClean="0"/>
              <a:pPr/>
              <a:t>‹#›</a:t>
            </a:fld>
            <a:endParaRPr lang="cs-CZ"/>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smtClean="0"/>
              <a:t>Klepnutím na ikonu přidáte obrázek.</a:t>
            </a:r>
            <a:endParaRPr kumimoji="0" lang="en-US" dirty="0"/>
          </a:p>
        </p:txBody>
      </p:sp>
      <p:sp>
        <p:nvSpPr>
          <p:cNvPr id="10" name="Volný tva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lný tva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400000"/>
              </a:schemeClr>
            </a:gs>
            <a:gs pos="25000">
              <a:schemeClr val="bg2">
                <a:tint val="83000"/>
                <a:satMod val="320000"/>
              </a:schemeClr>
            </a:gs>
            <a:gs pos="100000">
              <a:srgbClr val="00B0F0"/>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Volný tva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lný tva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pro nadpis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61FC2AB-B303-43B5-865D-67150A190B90}" type="datetime1">
              <a:rPr lang="cs-CZ" smtClean="0"/>
              <a:pPr/>
              <a:t>2. 10. 2018</a:t>
            </a:fld>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8801C7-FF9B-4F88-AD38-EDB37E161FBA}" type="slidenum">
              <a:rPr lang="cs-CZ" smtClean="0"/>
              <a:pPr/>
              <a:t>‹#›</a:t>
            </a:fld>
            <a:endParaRPr lang="cs-CZ"/>
          </a:p>
        </p:txBody>
      </p:sp>
      <p:grpSp>
        <p:nvGrpSpPr>
          <p:cNvPr id="2" name="Skupina 1"/>
          <p:cNvGrpSpPr/>
          <p:nvPr/>
        </p:nvGrpSpPr>
        <p:grpSpPr>
          <a:xfrm>
            <a:off x="-19017" y="202408"/>
            <a:ext cx="9180548" cy="649224"/>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split/>
  </p:transition>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mseu.mssf.cz/"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P&#345;&#237;lohy%20&#381;&#225;dosti/P1_Postup%20pro%20pod&#225;n&#237;%20&#381;oP%20v%20MS2014+_53.%20v&#253;zva_CLLD.doc"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 Target="slide21.xml"/><Relationship Id="rId7" Type="http://schemas.openxmlformats.org/officeDocument/2006/relationships/image" Target="../media/image2.jpeg"/><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6.xml"/><Relationship Id="rId4" Type="http://schemas.openxmlformats.org/officeDocument/2006/relationships/slide" Target="slide25.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p&#345;&#237;lohy%20prezentace/v03_P1-%20vyzvy%20IROP%2001-MAS%20ZV%20(FN%20a%20P).pdf"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p&#345;&#237;lohy%20prezentace/v03_P2-%20vyzvy%20IROP%2001-MAS%20ZV%20(VH).pdf"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znojemskevinarstvi.cz/vyzvy-mas/irop" TargetMode="External"/><Relationship Id="rId2" Type="http://schemas.openxmlformats.org/officeDocument/2006/relationships/hyperlink" Target="http://irop.mmr.cz/cs/Vyzvy/Seznam/Vyzva-c-53-Udrzitelna-doprava-integrovane-projekty"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www.znojemskevinarstvi.cz/vyzvy-mas/irop/pravidla-a-dokument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95536" y="2564904"/>
            <a:ext cx="8568952" cy="1828800"/>
          </a:xfrm>
        </p:spPr>
        <p:txBody>
          <a:bodyPr>
            <a:noAutofit/>
          </a:bodyPr>
          <a:lstStyle/>
          <a:p>
            <a:pPr algn="ctr"/>
            <a:r>
              <a:rPr lang="cs-CZ" sz="4000" dirty="0" smtClean="0"/>
              <a:t>VÝZVA Č. 1</a:t>
            </a:r>
            <a:br>
              <a:rPr lang="cs-CZ" sz="4000" dirty="0" smtClean="0"/>
            </a:br>
            <a:r>
              <a:rPr lang="cs-CZ" sz="4000" dirty="0" smtClean="0"/>
              <a:t>MAS Znojemské vinařství, z.s.</a:t>
            </a:r>
            <a:br>
              <a:rPr lang="cs-CZ" sz="4000" dirty="0" smtClean="0"/>
            </a:br>
            <a:r>
              <a:rPr lang="cs-CZ" sz="4000" dirty="0" smtClean="0"/>
              <a:t> </a:t>
            </a:r>
            <a:br>
              <a:rPr lang="cs-CZ" sz="4000" dirty="0" smtClean="0"/>
            </a:br>
            <a:r>
              <a:rPr lang="cs-CZ" sz="4400" dirty="0" smtClean="0"/>
              <a:t>IROP</a:t>
            </a:r>
            <a:br>
              <a:rPr lang="cs-CZ" sz="4400" dirty="0" smtClean="0"/>
            </a:br>
            <a:r>
              <a:rPr lang="cs-CZ" sz="4400" dirty="0" smtClean="0"/>
              <a:t> BEZPEČNÁ DOPRAVA</a:t>
            </a:r>
            <a:endParaRPr lang="cs-CZ" sz="4400" dirty="0"/>
          </a:p>
        </p:txBody>
      </p:sp>
      <p:sp>
        <p:nvSpPr>
          <p:cNvPr id="3" name="Podnadpis 2"/>
          <p:cNvSpPr>
            <a:spLocks noGrp="1"/>
          </p:cNvSpPr>
          <p:nvPr>
            <p:ph type="subTitle" idx="1"/>
          </p:nvPr>
        </p:nvSpPr>
        <p:spPr>
          <a:xfrm>
            <a:off x="899592" y="4797152"/>
            <a:ext cx="7854696" cy="1752600"/>
          </a:xfrm>
        </p:spPr>
        <p:txBody>
          <a:bodyPr/>
          <a:lstStyle/>
          <a:p>
            <a:r>
              <a:rPr lang="cs-CZ" dirty="0" smtClean="0"/>
              <a:t>Bc. Zuzana Králová</a:t>
            </a:r>
            <a:endParaRPr lang="cs-CZ" dirty="0"/>
          </a:p>
        </p:txBody>
      </p:sp>
      <p:pic>
        <p:nvPicPr>
          <p:cNvPr id="1026" name="Picture 2" descr="S:\ASISTENTI\loga\logo mmr + eu.jpg"/>
          <p:cNvPicPr>
            <a:picLocks noChangeAspect="1" noChangeArrowheads="1"/>
          </p:cNvPicPr>
          <p:nvPr/>
        </p:nvPicPr>
        <p:blipFill>
          <a:blip r:embed="rId3" cstate="print"/>
          <a:srcRect/>
          <a:stretch>
            <a:fillRect/>
          </a:stretch>
        </p:blipFill>
        <p:spPr bwMode="auto">
          <a:xfrm>
            <a:off x="1115616" y="5943600"/>
            <a:ext cx="5524500" cy="914400"/>
          </a:xfrm>
          <a:prstGeom prst="rect">
            <a:avLst/>
          </a:prstGeom>
          <a:ln>
            <a:noFill/>
          </a:ln>
          <a:effectLst>
            <a:softEdge rad="112500"/>
          </a:effectLst>
        </p:spPr>
      </p:pic>
      <p:pic>
        <p:nvPicPr>
          <p:cNvPr id="1027" name="Picture 3" descr="S:\ASISTENTI\loga\Logo MAS-na web.jpg"/>
          <p:cNvPicPr>
            <a:picLocks noChangeAspect="1" noChangeArrowheads="1"/>
          </p:cNvPicPr>
          <p:nvPr/>
        </p:nvPicPr>
        <p:blipFill>
          <a:blip r:embed="rId4" cstate="print"/>
          <a:srcRect/>
          <a:stretch>
            <a:fillRect/>
          </a:stretch>
        </p:blipFill>
        <p:spPr bwMode="auto">
          <a:xfrm>
            <a:off x="6804248" y="6065912"/>
            <a:ext cx="792088" cy="792088"/>
          </a:xfrm>
          <a:prstGeom prst="rect">
            <a:avLst/>
          </a:prstGeom>
          <a:ln>
            <a:noFill/>
          </a:ln>
          <a:effectLst>
            <a:softEdge rad="31750"/>
          </a:effectLst>
        </p:spPr>
      </p:pic>
    </p:spTree>
  </p:cSld>
  <p:clrMapOvr>
    <a:masterClrMapping/>
  </p:clrMapOvr>
  <p:transition spd="med">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t>PODPOROVANÉ AKTIVITY</a:t>
            </a:r>
            <a:endParaRPr lang="cs-CZ" sz="3600" dirty="0"/>
          </a:p>
        </p:txBody>
      </p:sp>
      <p:sp>
        <p:nvSpPr>
          <p:cNvPr id="3" name="Zástupný symbol pro obsah 2"/>
          <p:cNvSpPr>
            <a:spLocks noGrp="1"/>
          </p:cNvSpPr>
          <p:nvPr>
            <p:ph idx="1"/>
          </p:nvPr>
        </p:nvSpPr>
        <p:spPr>
          <a:xfrm>
            <a:off x="457200" y="1935480"/>
            <a:ext cx="8229600" cy="4229824"/>
          </a:xfrm>
        </p:spPr>
        <p:txBody>
          <a:bodyPr>
            <a:normAutofit fontScale="92500"/>
          </a:bodyPr>
          <a:lstStyle/>
          <a:p>
            <a:r>
              <a:rPr lang="cs-CZ" b="1" dirty="0" smtClean="0"/>
              <a:t>Cyklodoprava</a:t>
            </a:r>
          </a:p>
          <a:p>
            <a:pPr lvl="1"/>
            <a:r>
              <a:rPr lang="cs-CZ" dirty="0" smtClean="0"/>
              <a:t>Výstavba samostatných stezek pro cyklisty nebo stezek pro cyklisty a chodce se společným nebo odděleným provozem, </a:t>
            </a:r>
          </a:p>
          <a:p>
            <a:pPr lvl="1"/>
            <a:r>
              <a:rPr lang="cs-CZ" dirty="0" smtClean="0"/>
              <a:t>Výstavba jízdních pruhů pro cyklisty nebo společných pásů pro cyklisty a chodce v přidruženém prostoru silnic a místních komunikací s dopravním značením,</a:t>
            </a:r>
          </a:p>
          <a:p>
            <a:pPr lvl="1"/>
            <a:r>
              <a:rPr lang="cs-CZ" dirty="0" smtClean="0"/>
              <a:t>Realizace liniových opatření pro cyklisty v hlavním dopravním prostoru silnic a místních komunikací v podobě vyhrazených jízdních pruhů pro cyklisty,je možná realizace související doprovodné infrastruktury pro cyklisty (např. stojany na jízdní kola)</a:t>
            </a:r>
            <a:endParaRPr lang="cs-CZ" dirty="0"/>
          </a:p>
        </p:txBody>
      </p:sp>
      <p:sp>
        <p:nvSpPr>
          <p:cNvPr id="4" name="Zástupný symbol pro zápatí 3"/>
          <p:cNvSpPr>
            <a:spLocks noGrp="1"/>
          </p:cNvSpPr>
          <p:nvPr>
            <p:ph type="ftr" sz="quarter" idx="11"/>
          </p:nvPr>
        </p:nvSpPr>
        <p:spPr/>
        <p:txBody>
          <a:bodyPr/>
          <a:lstStyle/>
          <a:p>
            <a:endParaRPr lang="cs-CZ"/>
          </a:p>
        </p:txBody>
      </p:sp>
      <p:pic>
        <p:nvPicPr>
          <p:cNvPr id="5" name="Picture 2" descr="S:\ASISTENTI\loga\logo mmr + eu.jpg"/>
          <p:cNvPicPr>
            <a:picLocks noChangeAspect="1" noChangeArrowheads="1"/>
          </p:cNvPicPr>
          <p:nvPr/>
        </p:nvPicPr>
        <p:blipFill>
          <a:blip r:embed="rId2" cstate="print"/>
          <a:srcRect/>
          <a:stretch>
            <a:fillRect/>
          </a:stretch>
        </p:blipFill>
        <p:spPr bwMode="auto">
          <a:xfrm>
            <a:off x="1043608" y="5970984"/>
            <a:ext cx="5524500" cy="914400"/>
          </a:xfrm>
          <a:prstGeom prst="rect">
            <a:avLst/>
          </a:prstGeom>
          <a:ln>
            <a:noFill/>
          </a:ln>
          <a:effectLst>
            <a:softEdge rad="112500"/>
          </a:effectLst>
        </p:spPr>
      </p:pic>
      <p:pic>
        <p:nvPicPr>
          <p:cNvPr id="6" name="Picture 3" descr="S:\ASISTENTI\loga\Logo MAS-na web.jpg"/>
          <p:cNvPicPr>
            <a:picLocks noChangeAspect="1" noChangeArrowheads="1"/>
          </p:cNvPicPr>
          <p:nvPr/>
        </p:nvPicPr>
        <p:blipFill>
          <a:blip r:embed="rId3" cstate="print"/>
          <a:srcRect/>
          <a:stretch>
            <a:fillRect/>
          </a:stretch>
        </p:blipFill>
        <p:spPr bwMode="auto">
          <a:xfrm>
            <a:off x="6804248" y="5993904"/>
            <a:ext cx="864096" cy="864096"/>
          </a:xfrm>
          <a:prstGeom prst="rect">
            <a:avLst/>
          </a:prstGeom>
          <a:ln>
            <a:noFill/>
          </a:ln>
          <a:effectLst>
            <a:softEdge rad="31750"/>
          </a:effectLst>
        </p:spPr>
      </p:pic>
    </p:spTree>
  </p:cSld>
  <p:clrMapOvr>
    <a:masterClrMapping/>
  </p:clrMapOvr>
  <p:transition spd="med">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a:bodyPr>
          <a:lstStyle/>
          <a:p>
            <a:r>
              <a:rPr lang="cs-CZ" sz="3600" dirty="0" smtClean="0"/>
              <a:t>POVINNÉ PŘÍLOHY ŽÁDOSTI</a:t>
            </a:r>
            <a:endParaRPr lang="cs-CZ" sz="3600" dirty="0"/>
          </a:p>
        </p:txBody>
      </p:sp>
      <p:sp>
        <p:nvSpPr>
          <p:cNvPr id="3" name="Zástupný symbol pro obsah 2"/>
          <p:cNvSpPr>
            <a:spLocks noGrp="1"/>
          </p:cNvSpPr>
          <p:nvPr>
            <p:ph idx="1"/>
          </p:nvPr>
        </p:nvSpPr>
        <p:spPr>
          <a:xfrm>
            <a:off x="457200" y="1556792"/>
            <a:ext cx="8229600" cy="4896544"/>
          </a:xfrm>
        </p:spPr>
        <p:txBody>
          <a:bodyPr>
            <a:normAutofit/>
          </a:bodyPr>
          <a:lstStyle/>
          <a:p>
            <a:r>
              <a:rPr lang="cs-CZ" b="1" dirty="0" smtClean="0"/>
              <a:t>Společné pro všechny aktivity</a:t>
            </a:r>
          </a:p>
          <a:p>
            <a:pPr marL="850392" lvl="1" indent="-457200"/>
            <a:r>
              <a:rPr lang="cs-CZ" u="sng" dirty="0" smtClean="0"/>
              <a:t>Plná moc</a:t>
            </a:r>
          </a:p>
          <a:p>
            <a:pPr marL="850392" lvl="1" indent="-457200"/>
            <a:r>
              <a:rPr lang="cs-CZ" u="sng" dirty="0" smtClean="0"/>
              <a:t>Zadávací a výběrová řízení </a:t>
            </a:r>
          </a:p>
          <a:p>
            <a:pPr marL="850392" lvl="1" indent="-457200"/>
            <a:r>
              <a:rPr lang="cs-CZ" u="sng" dirty="0" smtClean="0"/>
              <a:t>Studie proveditelnosti </a:t>
            </a:r>
          </a:p>
          <a:p>
            <a:pPr marL="850392" lvl="1" indent="-457200"/>
            <a:r>
              <a:rPr lang="cs-CZ" u="sng" dirty="0" smtClean="0"/>
              <a:t>Karta souladu projektu s principy udržitelné mobility </a:t>
            </a:r>
          </a:p>
          <a:p>
            <a:pPr marL="850392" lvl="1" indent="-457200"/>
            <a:r>
              <a:rPr lang="cs-CZ" u="sng" dirty="0" smtClean="0"/>
              <a:t>Čestné prohlášení o skutečném majiteli </a:t>
            </a:r>
          </a:p>
        </p:txBody>
      </p:sp>
      <p:sp>
        <p:nvSpPr>
          <p:cNvPr id="4" name="Zástupný symbol pro zápatí 3"/>
          <p:cNvSpPr>
            <a:spLocks noGrp="1"/>
          </p:cNvSpPr>
          <p:nvPr>
            <p:ph type="ftr" sz="quarter" idx="11"/>
          </p:nvPr>
        </p:nvSpPr>
        <p:spPr/>
        <p:txBody>
          <a:bodyPr/>
          <a:lstStyle/>
          <a:p>
            <a:endParaRPr lang="cs-CZ"/>
          </a:p>
        </p:txBody>
      </p:sp>
      <p:pic>
        <p:nvPicPr>
          <p:cNvPr id="5" name="Picture 2" descr="S:\ASISTENTI\loga\logo mmr + eu.jpg"/>
          <p:cNvPicPr>
            <a:picLocks noChangeAspect="1" noChangeArrowheads="1"/>
          </p:cNvPicPr>
          <p:nvPr/>
        </p:nvPicPr>
        <p:blipFill>
          <a:blip r:embed="rId2" cstate="print"/>
          <a:srcRect/>
          <a:stretch>
            <a:fillRect/>
          </a:stretch>
        </p:blipFill>
        <p:spPr bwMode="auto">
          <a:xfrm>
            <a:off x="1043608" y="5943600"/>
            <a:ext cx="5524500" cy="914400"/>
          </a:xfrm>
          <a:prstGeom prst="rect">
            <a:avLst/>
          </a:prstGeom>
          <a:ln>
            <a:noFill/>
          </a:ln>
          <a:effectLst>
            <a:softEdge rad="112500"/>
          </a:effectLst>
        </p:spPr>
      </p:pic>
      <p:pic>
        <p:nvPicPr>
          <p:cNvPr id="6" name="Picture 3" descr="S:\ASISTENTI\loga\Logo MAS-na web.jpg"/>
          <p:cNvPicPr>
            <a:picLocks noChangeAspect="1" noChangeArrowheads="1"/>
          </p:cNvPicPr>
          <p:nvPr/>
        </p:nvPicPr>
        <p:blipFill>
          <a:blip r:embed="rId3" cstate="print"/>
          <a:srcRect/>
          <a:stretch>
            <a:fillRect/>
          </a:stretch>
        </p:blipFill>
        <p:spPr bwMode="auto">
          <a:xfrm>
            <a:off x="6804248" y="5993904"/>
            <a:ext cx="864096" cy="864096"/>
          </a:xfrm>
          <a:prstGeom prst="rect">
            <a:avLst/>
          </a:prstGeom>
          <a:ln>
            <a:noFill/>
          </a:ln>
          <a:effectLst>
            <a:softEdge rad="31750"/>
          </a:effectLst>
        </p:spPr>
      </p:pic>
    </p:spTree>
  </p:cSld>
  <p:clrMapOvr>
    <a:masterClrMapping/>
  </p:clrMapOvr>
  <p:transition spd="med">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t>POVINNÉ PŘÍLOHY ŽÁDOSTI</a:t>
            </a:r>
            <a:endParaRPr lang="cs-CZ" sz="3600" dirty="0"/>
          </a:p>
        </p:txBody>
      </p:sp>
      <p:sp>
        <p:nvSpPr>
          <p:cNvPr id="3" name="Zástupný symbol pro obsah 2"/>
          <p:cNvSpPr>
            <a:spLocks noGrp="1"/>
          </p:cNvSpPr>
          <p:nvPr>
            <p:ph idx="1"/>
          </p:nvPr>
        </p:nvSpPr>
        <p:spPr/>
        <p:txBody>
          <a:bodyPr>
            <a:normAutofit fontScale="92500" lnSpcReduction="20000"/>
          </a:bodyPr>
          <a:lstStyle/>
          <a:p>
            <a:r>
              <a:rPr lang="cs-CZ" dirty="0" smtClean="0"/>
              <a:t>Pro aktivitu </a:t>
            </a:r>
            <a:r>
              <a:rPr lang="cs-CZ" b="1" dirty="0" smtClean="0"/>
              <a:t>„Terminály a parkovací systémy“</a:t>
            </a:r>
          </a:p>
          <a:p>
            <a:pPr marL="850392" lvl="1" indent="-457200"/>
            <a:r>
              <a:rPr lang="cs-CZ" u="sng" dirty="0" smtClean="0"/>
              <a:t>Smlouva o veřejných službách </a:t>
            </a:r>
            <a:r>
              <a:rPr lang="cs-CZ" dirty="0" smtClean="0"/>
              <a:t>v přepravě cestujících  </a:t>
            </a:r>
          </a:p>
          <a:p>
            <a:pPr marL="850392" lvl="1" indent="-457200"/>
            <a:r>
              <a:rPr lang="cs-CZ" u="sng" dirty="0" smtClean="0"/>
              <a:t>Územní rozhodnutí nebo územní souhlas </a:t>
            </a:r>
            <a:r>
              <a:rPr lang="cs-CZ" dirty="0" smtClean="0"/>
              <a:t>nebo veřejnoprávní smlouva nahrazující územní řízení </a:t>
            </a:r>
          </a:p>
          <a:p>
            <a:pPr marL="850392" lvl="1" indent="-457200"/>
            <a:r>
              <a:rPr lang="cs-CZ" u="sng" dirty="0" smtClean="0"/>
              <a:t>Žádost o stavební povolení nebo ohlášení</a:t>
            </a:r>
            <a:r>
              <a:rPr lang="cs-CZ" dirty="0" smtClean="0"/>
              <a:t>, případně stavební povolení nebo souhlas s provedením ohlášeného stavebního záměru nebo veřejnoprávní smlouva nahrazující stavební povolení </a:t>
            </a:r>
          </a:p>
          <a:p>
            <a:pPr marL="850392" lvl="1" indent="-457200"/>
            <a:r>
              <a:rPr lang="cs-CZ" u="sng" dirty="0" smtClean="0"/>
              <a:t>Projektová dokumentace </a:t>
            </a:r>
            <a:r>
              <a:rPr lang="cs-CZ" dirty="0" smtClean="0"/>
              <a:t>pro vydání stavebního povolení nebo pro ohlášení stavby </a:t>
            </a:r>
          </a:p>
          <a:p>
            <a:pPr marL="850392" lvl="1" indent="-457200"/>
            <a:r>
              <a:rPr lang="cs-CZ" u="sng" dirty="0" smtClean="0"/>
              <a:t>Položkový rozpočet </a:t>
            </a:r>
            <a:r>
              <a:rPr lang="cs-CZ" dirty="0" smtClean="0"/>
              <a:t>stavby </a:t>
            </a:r>
          </a:p>
          <a:p>
            <a:pPr marL="850392" lvl="1" indent="-457200"/>
            <a:r>
              <a:rPr lang="cs-CZ" u="sng" dirty="0" smtClean="0"/>
              <a:t>Doklad o prokázání právních vztahů k nemovitému majetku</a:t>
            </a:r>
            <a:r>
              <a:rPr lang="cs-CZ" dirty="0" smtClean="0"/>
              <a:t>, který je předmětem projektu </a:t>
            </a:r>
          </a:p>
          <a:p>
            <a:endParaRPr lang="cs-CZ" dirty="0"/>
          </a:p>
        </p:txBody>
      </p:sp>
      <p:sp>
        <p:nvSpPr>
          <p:cNvPr id="4" name="Zástupný symbol pro zápatí 3"/>
          <p:cNvSpPr>
            <a:spLocks noGrp="1"/>
          </p:cNvSpPr>
          <p:nvPr>
            <p:ph type="ftr" sz="quarter" idx="11"/>
          </p:nvPr>
        </p:nvSpPr>
        <p:spPr/>
        <p:txBody>
          <a:bodyPr/>
          <a:lstStyle/>
          <a:p>
            <a:endParaRPr lang="cs-CZ"/>
          </a:p>
        </p:txBody>
      </p:sp>
      <p:pic>
        <p:nvPicPr>
          <p:cNvPr id="5" name="Picture 2" descr="S:\ASISTENTI\loga\logo mmr + eu.jpg"/>
          <p:cNvPicPr>
            <a:picLocks noChangeAspect="1" noChangeArrowheads="1"/>
          </p:cNvPicPr>
          <p:nvPr/>
        </p:nvPicPr>
        <p:blipFill>
          <a:blip r:embed="rId2" cstate="print"/>
          <a:srcRect/>
          <a:stretch>
            <a:fillRect/>
          </a:stretch>
        </p:blipFill>
        <p:spPr bwMode="auto">
          <a:xfrm>
            <a:off x="1043608" y="5943600"/>
            <a:ext cx="5524500" cy="914400"/>
          </a:xfrm>
          <a:prstGeom prst="rect">
            <a:avLst/>
          </a:prstGeom>
          <a:ln>
            <a:noFill/>
          </a:ln>
          <a:effectLst>
            <a:softEdge rad="112500"/>
          </a:effectLst>
        </p:spPr>
      </p:pic>
      <p:pic>
        <p:nvPicPr>
          <p:cNvPr id="6" name="Picture 3" descr="S:\ASISTENTI\loga\Logo MAS-na web.jpg"/>
          <p:cNvPicPr>
            <a:picLocks noChangeAspect="1" noChangeArrowheads="1"/>
          </p:cNvPicPr>
          <p:nvPr/>
        </p:nvPicPr>
        <p:blipFill>
          <a:blip r:embed="rId3" cstate="print"/>
          <a:srcRect/>
          <a:stretch>
            <a:fillRect/>
          </a:stretch>
        </p:blipFill>
        <p:spPr bwMode="auto">
          <a:xfrm>
            <a:off x="6804248" y="5993904"/>
            <a:ext cx="864096" cy="864096"/>
          </a:xfrm>
          <a:prstGeom prst="rect">
            <a:avLst/>
          </a:prstGeom>
          <a:ln>
            <a:noFill/>
          </a:ln>
          <a:effectLst>
            <a:softEdge rad="31750"/>
          </a:effectLst>
        </p:spPr>
      </p:pic>
    </p:spTree>
  </p:cSld>
  <p:clrMapOvr>
    <a:masterClrMapping/>
  </p:clrMapOvr>
  <p:transition spd="med">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t>POVINNÉ PŘÍLOHY ŽÁDOSTI</a:t>
            </a:r>
            <a:endParaRPr lang="cs-CZ" sz="3600" dirty="0"/>
          </a:p>
        </p:txBody>
      </p:sp>
      <p:sp>
        <p:nvSpPr>
          <p:cNvPr id="3" name="Zástupný symbol pro obsah 2"/>
          <p:cNvSpPr>
            <a:spLocks noGrp="1"/>
          </p:cNvSpPr>
          <p:nvPr>
            <p:ph idx="1"/>
          </p:nvPr>
        </p:nvSpPr>
        <p:spPr>
          <a:xfrm>
            <a:off x="457200" y="1935480"/>
            <a:ext cx="8229600" cy="3869784"/>
          </a:xfrm>
        </p:spPr>
        <p:txBody>
          <a:bodyPr>
            <a:normAutofit fontScale="77500" lnSpcReduction="20000"/>
          </a:bodyPr>
          <a:lstStyle/>
          <a:p>
            <a:r>
              <a:rPr lang="cs-CZ" dirty="0" smtClean="0"/>
              <a:t>Pro aktivity </a:t>
            </a:r>
            <a:r>
              <a:rPr lang="cs-CZ" b="1" dirty="0" smtClean="0"/>
              <a:t>„Bezpečnost dopravy“ </a:t>
            </a:r>
            <a:r>
              <a:rPr lang="cs-CZ" dirty="0" smtClean="0"/>
              <a:t>a </a:t>
            </a:r>
            <a:r>
              <a:rPr lang="cs-CZ" b="1" dirty="0" smtClean="0"/>
              <a:t>„Cyklodoprava“</a:t>
            </a:r>
          </a:p>
          <a:p>
            <a:pPr lvl="1"/>
            <a:r>
              <a:rPr lang="cs-CZ" u="sng" dirty="0" smtClean="0"/>
              <a:t>Územní rozhodnutí nebo územní souhlas </a:t>
            </a:r>
            <a:r>
              <a:rPr lang="cs-CZ" dirty="0" smtClean="0"/>
              <a:t>nebo veřejnoprávní smlouva nahrazující územní řízení </a:t>
            </a:r>
          </a:p>
          <a:p>
            <a:pPr lvl="1"/>
            <a:r>
              <a:rPr lang="cs-CZ" u="sng" dirty="0" smtClean="0"/>
              <a:t>Žádost o stavební povolení nebo ohlášení</a:t>
            </a:r>
            <a:r>
              <a:rPr lang="cs-CZ" dirty="0" smtClean="0"/>
              <a:t>, případně stavební povolení nebo souhlas s provedením ohlášeného stavebního záměru nebo veřejnoprávní smlouva nahrazující stavební povolení </a:t>
            </a:r>
          </a:p>
          <a:p>
            <a:pPr lvl="1"/>
            <a:r>
              <a:rPr lang="cs-CZ" u="sng" dirty="0" smtClean="0"/>
              <a:t>Projektová dokumentace </a:t>
            </a:r>
            <a:r>
              <a:rPr lang="cs-CZ" dirty="0" smtClean="0"/>
              <a:t>pro </a:t>
            </a:r>
          </a:p>
          <a:p>
            <a:pPr lvl="1">
              <a:buNone/>
            </a:pPr>
            <a:r>
              <a:rPr lang="cs-CZ" dirty="0" smtClean="0"/>
              <a:t>     vydání stavebního povolení </a:t>
            </a:r>
          </a:p>
          <a:p>
            <a:pPr lvl="1">
              <a:buNone/>
            </a:pPr>
            <a:r>
              <a:rPr lang="cs-CZ" dirty="0" smtClean="0"/>
              <a:t>     nebo pro ohlášení stavby </a:t>
            </a:r>
          </a:p>
          <a:p>
            <a:pPr lvl="1"/>
            <a:r>
              <a:rPr lang="cs-CZ" u="sng" dirty="0" smtClean="0"/>
              <a:t>Položkový rozpočet </a:t>
            </a:r>
            <a:r>
              <a:rPr lang="cs-CZ" dirty="0" smtClean="0"/>
              <a:t>stavby </a:t>
            </a:r>
          </a:p>
          <a:p>
            <a:pPr lvl="1"/>
            <a:r>
              <a:rPr lang="cs-CZ" u="sng" dirty="0" smtClean="0"/>
              <a:t>Výpočet čistých jiných peněžních</a:t>
            </a:r>
          </a:p>
          <a:p>
            <a:pPr lvl="1">
              <a:buNone/>
            </a:pPr>
            <a:r>
              <a:rPr lang="cs-CZ" dirty="0" smtClean="0"/>
              <a:t>     </a:t>
            </a:r>
            <a:r>
              <a:rPr lang="cs-CZ" u="sng" dirty="0" smtClean="0"/>
              <a:t>příjmů </a:t>
            </a:r>
          </a:p>
          <a:p>
            <a:pPr lvl="1"/>
            <a:r>
              <a:rPr lang="cs-CZ" u="sng" dirty="0" smtClean="0"/>
              <a:t>Smlouva o spolupráci </a:t>
            </a:r>
            <a:endParaRPr lang="cs-CZ" u="sng" dirty="0"/>
          </a:p>
        </p:txBody>
      </p:sp>
      <p:sp>
        <p:nvSpPr>
          <p:cNvPr id="4" name="Zástupný symbol pro zápatí 3"/>
          <p:cNvSpPr>
            <a:spLocks noGrp="1"/>
          </p:cNvSpPr>
          <p:nvPr>
            <p:ph type="ftr" sz="quarter" idx="11"/>
          </p:nvPr>
        </p:nvSpPr>
        <p:spPr/>
        <p:txBody>
          <a:bodyPr/>
          <a:lstStyle/>
          <a:p>
            <a:endParaRPr lang="cs-CZ"/>
          </a:p>
        </p:txBody>
      </p:sp>
      <p:pic>
        <p:nvPicPr>
          <p:cNvPr id="5" name="Picture 2" descr="S:\ASISTENTI\loga\logo mmr + eu.jpg"/>
          <p:cNvPicPr>
            <a:picLocks noChangeAspect="1" noChangeArrowheads="1"/>
          </p:cNvPicPr>
          <p:nvPr/>
        </p:nvPicPr>
        <p:blipFill>
          <a:blip r:embed="rId2" cstate="print"/>
          <a:srcRect/>
          <a:stretch>
            <a:fillRect/>
          </a:stretch>
        </p:blipFill>
        <p:spPr bwMode="auto">
          <a:xfrm>
            <a:off x="1043608" y="5943600"/>
            <a:ext cx="5524500" cy="914400"/>
          </a:xfrm>
          <a:prstGeom prst="rect">
            <a:avLst/>
          </a:prstGeom>
          <a:ln>
            <a:noFill/>
          </a:ln>
          <a:effectLst>
            <a:softEdge rad="112500"/>
          </a:effectLst>
        </p:spPr>
      </p:pic>
      <p:pic>
        <p:nvPicPr>
          <p:cNvPr id="6" name="Picture 3" descr="S:\ASISTENTI\loga\Logo MAS-na web.jpg"/>
          <p:cNvPicPr>
            <a:picLocks noChangeAspect="1" noChangeArrowheads="1"/>
          </p:cNvPicPr>
          <p:nvPr/>
        </p:nvPicPr>
        <p:blipFill>
          <a:blip r:embed="rId3" cstate="print"/>
          <a:srcRect/>
          <a:stretch>
            <a:fillRect/>
          </a:stretch>
        </p:blipFill>
        <p:spPr bwMode="auto">
          <a:xfrm>
            <a:off x="6804248" y="5993904"/>
            <a:ext cx="864096" cy="864096"/>
          </a:xfrm>
          <a:prstGeom prst="rect">
            <a:avLst/>
          </a:prstGeom>
          <a:ln>
            <a:noFill/>
          </a:ln>
          <a:effectLst>
            <a:softEdge rad="31750"/>
          </a:effectLst>
        </p:spPr>
      </p:pic>
      <p:pic>
        <p:nvPicPr>
          <p:cNvPr id="2050" name="Picture 2"/>
          <p:cNvPicPr>
            <a:picLocks noChangeAspect="1" noChangeArrowheads="1"/>
          </p:cNvPicPr>
          <p:nvPr/>
        </p:nvPicPr>
        <p:blipFill>
          <a:blip r:embed="rId4" cstate="print"/>
          <a:srcRect l="10431" t="33333" r="27750" b="19067"/>
          <a:stretch>
            <a:fillRect/>
          </a:stretch>
        </p:blipFill>
        <p:spPr bwMode="auto">
          <a:xfrm>
            <a:off x="4788024" y="3645024"/>
            <a:ext cx="4176464" cy="1808915"/>
          </a:xfrm>
          <a:prstGeom prst="rect">
            <a:avLst/>
          </a:prstGeom>
          <a:noFill/>
          <a:ln w="9525">
            <a:noFill/>
            <a:miter lim="800000"/>
            <a:headEnd/>
            <a:tailEnd/>
          </a:ln>
        </p:spPr>
      </p:pic>
    </p:spTree>
  </p:cSld>
  <p:clrMapOvr>
    <a:masterClrMapping/>
  </p:clrMapOvr>
  <p:transition spd="med">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Zástupný symbol pro obsah 6"/>
          <p:cNvGraphicFramePr>
            <a:graphicFrameLocks noGrp="1"/>
          </p:cNvGraphicFramePr>
          <p:nvPr>
            <p:ph idx="1"/>
          </p:nvPr>
        </p:nvGraphicFramePr>
        <p:xfrm>
          <a:off x="107504" y="1838569"/>
          <a:ext cx="8928992" cy="4830791"/>
        </p:xfrm>
        <a:graphic>
          <a:graphicData uri="http://schemas.openxmlformats.org/drawingml/2006/table">
            <a:tbl>
              <a:tblPr firstRow="1" bandRow="1">
                <a:tableStyleId>{5C22544A-7EE6-4342-B048-85BDC9FD1C3A}</a:tableStyleId>
              </a:tblPr>
              <a:tblGrid>
                <a:gridCol w="4464496"/>
                <a:gridCol w="4464496"/>
              </a:tblGrid>
              <a:tr h="524060">
                <a:tc>
                  <a:txBody>
                    <a:bodyPr/>
                    <a:lstStyle/>
                    <a:p>
                      <a:r>
                        <a:rPr lang="cs-CZ" dirty="0" smtClean="0"/>
                        <a:t>Hlavní aktivity</a:t>
                      </a:r>
                      <a:r>
                        <a:rPr lang="cs-CZ" baseline="0" dirty="0" smtClean="0"/>
                        <a:t> – mim. 85 % CZV</a:t>
                      </a:r>
                      <a:endParaRPr lang="cs-CZ" dirty="0"/>
                    </a:p>
                  </a:txBody>
                  <a:tcPr/>
                </a:tc>
                <a:tc>
                  <a:txBody>
                    <a:bodyPr/>
                    <a:lstStyle/>
                    <a:p>
                      <a:r>
                        <a:rPr lang="cs-CZ" dirty="0" smtClean="0"/>
                        <a:t>Vedlejší aktivity -  max. 15 % CZV</a:t>
                      </a:r>
                      <a:endParaRPr lang="cs-CZ" dirty="0"/>
                    </a:p>
                  </a:txBody>
                  <a:tcPr/>
                </a:tc>
              </a:tr>
              <a:tr h="4306731">
                <a:tc>
                  <a:txBody>
                    <a:bodyPr/>
                    <a:lstStyle/>
                    <a:p>
                      <a:pPr lvl="1"/>
                      <a:r>
                        <a:rPr kumimoji="0" lang="cs-CZ" sz="2800" b="1" kern="1200" dirty="0" smtClean="0">
                          <a:solidFill>
                            <a:schemeClr val="dk1"/>
                          </a:solidFill>
                          <a:latin typeface="+mn-lt"/>
                          <a:ea typeface="+mn-ea"/>
                          <a:cs typeface="+mn-cs"/>
                        </a:rPr>
                        <a:t>Stavby</a:t>
                      </a:r>
                    </a:p>
                    <a:p>
                      <a:pPr lvl="1">
                        <a:buFont typeface="Arial" pitchFamily="34" charset="0"/>
                        <a:buChar char="•"/>
                      </a:pPr>
                      <a:r>
                        <a:rPr kumimoji="0" lang="cs-CZ" sz="1200" kern="1200" dirty="0" smtClean="0">
                          <a:solidFill>
                            <a:schemeClr val="dk1"/>
                          </a:solidFill>
                          <a:latin typeface="+mn-lt"/>
                          <a:ea typeface="+mn-ea"/>
                          <a:cs typeface="+mn-cs"/>
                        </a:rPr>
                        <a:t>Výdaje na realizaci</a:t>
                      </a:r>
                      <a:r>
                        <a:rPr kumimoji="0" lang="cs-CZ" sz="1200" kern="1200" baseline="0" dirty="0" smtClean="0">
                          <a:solidFill>
                            <a:schemeClr val="dk1"/>
                          </a:solidFill>
                          <a:latin typeface="+mn-lt"/>
                          <a:ea typeface="+mn-ea"/>
                          <a:cs typeface="+mn-cs"/>
                        </a:rPr>
                        <a:t> parkovacího systému (komunikace, opěrné zdi, příkopy, podchody, místa pro přecházení chodců, dopravní značení, parkovací plochy)</a:t>
                      </a:r>
                    </a:p>
                    <a:p>
                      <a:pPr lvl="1">
                        <a:buFont typeface="Arial" pitchFamily="34" charset="0"/>
                        <a:buChar char="•"/>
                      </a:pPr>
                      <a:r>
                        <a:rPr kumimoji="0" lang="cs-CZ" sz="1200" kern="1200" baseline="0" dirty="0" smtClean="0">
                          <a:solidFill>
                            <a:schemeClr val="dk1"/>
                          </a:solidFill>
                          <a:latin typeface="+mn-lt"/>
                          <a:ea typeface="+mn-ea"/>
                          <a:cs typeface="+mn-cs"/>
                        </a:rPr>
                        <a:t>Výdaje související s realizací parkovacího systému (dešťové vpusti, šachty, přípojky, vegetační úprava, osvětlení, telematika, zábradlí, oplocení, </a:t>
                      </a:r>
                      <a:r>
                        <a:rPr kumimoji="0" lang="cs-CZ" sz="1200" kern="1200" baseline="0" dirty="0" err="1" smtClean="0">
                          <a:solidFill>
                            <a:schemeClr val="dk1"/>
                          </a:solidFill>
                          <a:latin typeface="+mn-lt"/>
                          <a:ea typeface="+mn-ea"/>
                          <a:cs typeface="+mn-cs"/>
                        </a:rPr>
                        <a:t>infotabule</a:t>
                      </a:r>
                      <a:r>
                        <a:rPr kumimoji="0" lang="cs-CZ" sz="1200" kern="1200" baseline="0" dirty="0" smtClean="0">
                          <a:solidFill>
                            <a:schemeClr val="dk1"/>
                          </a:solidFill>
                          <a:latin typeface="+mn-lt"/>
                          <a:ea typeface="+mn-ea"/>
                          <a:cs typeface="+mn-cs"/>
                        </a:rPr>
                        <a:t> aj.)</a:t>
                      </a:r>
                    </a:p>
                    <a:p>
                      <a:pPr lvl="1">
                        <a:buFont typeface="Arial" pitchFamily="34" charset="0"/>
                        <a:buChar char="•"/>
                      </a:pPr>
                      <a:r>
                        <a:rPr kumimoji="0" lang="cs-CZ" sz="1200" kern="1200" dirty="0" smtClean="0">
                          <a:solidFill>
                            <a:schemeClr val="dk1"/>
                          </a:solidFill>
                          <a:latin typeface="+mn-lt"/>
                          <a:ea typeface="+mn-ea"/>
                          <a:cs typeface="+mn-cs"/>
                        </a:rPr>
                        <a:t>Další (příprava staveniště, demolice, rekultivace ploch)</a:t>
                      </a:r>
                    </a:p>
                    <a:p>
                      <a:pPr lvl="1"/>
                      <a:r>
                        <a:rPr kumimoji="0" lang="cs-CZ" sz="2800" b="1" kern="1200" dirty="0" smtClean="0">
                          <a:solidFill>
                            <a:schemeClr val="dk1"/>
                          </a:solidFill>
                          <a:latin typeface="+mn-lt"/>
                          <a:ea typeface="+mn-ea"/>
                          <a:cs typeface="+mn-cs"/>
                        </a:rPr>
                        <a:t>Pořízení majetku</a:t>
                      </a:r>
                    </a:p>
                    <a:p>
                      <a:pPr lvl="1">
                        <a:buFont typeface="Arial" pitchFamily="34" charset="0"/>
                        <a:buChar char="•"/>
                      </a:pPr>
                      <a:r>
                        <a:rPr kumimoji="0" lang="cs-CZ" sz="1200" kern="1200" dirty="0" smtClean="0">
                          <a:solidFill>
                            <a:schemeClr val="dk1"/>
                          </a:solidFill>
                          <a:latin typeface="+mn-lt"/>
                          <a:ea typeface="+mn-ea"/>
                          <a:cs typeface="+mn-cs"/>
                        </a:rPr>
                        <a:t>Pořízení dlouhodobého a drobného hmotného majetku – HW – výpočetní IT technika a související konstrukční prvky  pro informační, odbavovací,</a:t>
                      </a:r>
                      <a:r>
                        <a:rPr kumimoji="0" lang="cs-CZ" sz="1200" kern="1200" baseline="0" dirty="0" smtClean="0">
                          <a:solidFill>
                            <a:schemeClr val="dk1"/>
                          </a:solidFill>
                          <a:latin typeface="+mn-lt"/>
                          <a:ea typeface="+mn-ea"/>
                          <a:cs typeface="+mn-cs"/>
                        </a:rPr>
                        <a:t> platební, navigační řídící a dispečerské systémy pro parkovací systém, mobilní zvedací plošiny</a:t>
                      </a:r>
                    </a:p>
                    <a:p>
                      <a:pPr lvl="1">
                        <a:buFont typeface="Arial" pitchFamily="34" charset="0"/>
                        <a:buChar char="•"/>
                      </a:pPr>
                      <a:r>
                        <a:rPr kumimoji="0" lang="cs-CZ" sz="1200" kern="1200" dirty="0" smtClean="0">
                          <a:solidFill>
                            <a:schemeClr val="dk1"/>
                          </a:solidFill>
                          <a:latin typeface="+mn-lt"/>
                          <a:ea typeface="+mn-ea"/>
                          <a:cs typeface="+mn-cs"/>
                        </a:rPr>
                        <a:t>Pořízení dlouhodobého a drobného hmotného majetku – SW</a:t>
                      </a:r>
                      <a:r>
                        <a:rPr kumimoji="0" lang="cs-CZ" sz="1200" kern="1200" baseline="0" dirty="0" smtClean="0">
                          <a:solidFill>
                            <a:schemeClr val="dk1"/>
                          </a:solidFill>
                          <a:latin typeface="+mn-lt"/>
                          <a:ea typeface="+mn-ea"/>
                          <a:cs typeface="+mn-cs"/>
                        </a:rPr>
                        <a:t> – běžné aplikace, </a:t>
                      </a:r>
                      <a:r>
                        <a:rPr kumimoji="0" lang="cs-CZ" sz="1200" kern="1200" baseline="0" dirty="0" err="1" smtClean="0">
                          <a:solidFill>
                            <a:schemeClr val="dk1"/>
                          </a:solidFill>
                          <a:latin typeface="+mn-lt"/>
                          <a:ea typeface="+mn-ea"/>
                          <a:cs typeface="+mn-cs"/>
                        </a:rPr>
                        <a:t>fimware</a:t>
                      </a:r>
                      <a:r>
                        <a:rPr kumimoji="0" lang="cs-CZ" sz="1200" kern="1200" baseline="0" dirty="0" smtClean="0">
                          <a:solidFill>
                            <a:schemeClr val="dk1"/>
                          </a:solidFill>
                          <a:latin typeface="+mn-lt"/>
                          <a:ea typeface="+mn-ea"/>
                          <a:cs typeface="+mn-cs"/>
                        </a:rPr>
                        <a:t>, aplikace pro informační, </a:t>
                      </a:r>
                      <a:r>
                        <a:rPr kumimoji="0" lang="cs-CZ" sz="1200" kern="1200" dirty="0" smtClean="0">
                          <a:solidFill>
                            <a:schemeClr val="dk1"/>
                          </a:solidFill>
                          <a:latin typeface="+mn-lt"/>
                          <a:ea typeface="+mn-ea"/>
                          <a:cs typeface="+mn-cs"/>
                        </a:rPr>
                        <a:t>odbavovací,</a:t>
                      </a:r>
                      <a:r>
                        <a:rPr kumimoji="0" lang="cs-CZ" sz="1200" kern="1200" baseline="0" dirty="0" smtClean="0">
                          <a:solidFill>
                            <a:schemeClr val="dk1"/>
                          </a:solidFill>
                          <a:latin typeface="+mn-lt"/>
                          <a:ea typeface="+mn-ea"/>
                          <a:cs typeface="+mn-cs"/>
                        </a:rPr>
                        <a:t> platební, navigační řídící a dispečerské systémy  pro parkovací systém</a:t>
                      </a:r>
                      <a:endParaRPr kumimoji="0" lang="cs-CZ" sz="1200" kern="1200" dirty="0" smtClean="0">
                        <a:solidFill>
                          <a:schemeClr val="dk1"/>
                        </a:solidFill>
                        <a:latin typeface="+mn-lt"/>
                        <a:ea typeface="+mn-ea"/>
                        <a:cs typeface="+mn-cs"/>
                      </a:endParaRPr>
                    </a:p>
                    <a:p>
                      <a:pPr lvl="1"/>
                      <a:r>
                        <a:rPr lang="cs-CZ" sz="2800" b="1" dirty="0" smtClean="0"/>
                        <a:t>DPH</a:t>
                      </a:r>
                    </a:p>
                  </a:txBody>
                  <a:tcPr/>
                </a:tc>
                <a:tc>
                  <a:txBody>
                    <a:bodyPr/>
                    <a:lstStyle/>
                    <a:p>
                      <a:r>
                        <a:rPr lang="cs-CZ" b="1" dirty="0" smtClean="0"/>
                        <a:t>Stavby</a:t>
                      </a:r>
                      <a:r>
                        <a:rPr lang="cs-CZ" dirty="0" smtClean="0"/>
                        <a:t> </a:t>
                      </a:r>
                      <a:r>
                        <a:rPr lang="cs-CZ" sz="1200" dirty="0" smtClean="0"/>
                        <a:t>(přeložky komunikací a inženýrských sítí, provizorní zastávky, přechodné značení</a:t>
                      </a:r>
                      <a:r>
                        <a:rPr lang="cs-CZ" sz="1200" baseline="0" dirty="0" smtClean="0"/>
                        <a:t> apod.)</a:t>
                      </a:r>
                      <a:endParaRPr lang="cs-CZ" sz="1200" dirty="0" smtClean="0"/>
                    </a:p>
                    <a:p>
                      <a:r>
                        <a:rPr lang="cs-CZ" b="1" dirty="0" smtClean="0"/>
                        <a:t>Pořízení majetku </a:t>
                      </a:r>
                      <a:r>
                        <a:rPr lang="cs-CZ" sz="1200" dirty="0" smtClean="0"/>
                        <a:t>(HW, SW pořizované mimo parkovací</a:t>
                      </a:r>
                      <a:r>
                        <a:rPr lang="cs-CZ" sz="1200" baseline="0" dirty="0" smtClean="0"/>
                        <a:t> systém)</a:t>
                      </a:r>
                      <a:endParaRPr lang="cs-CZ" sz="1200" dirty="0" smtClean="0"/>
                    </a:p>
                    <a:p>
                      <a:r>
                        <a:rPr lang="cs-CZ" b="1" dirty="0" smtClean="0"/>
                        <a:t>Projektová dokumentace </a:t>
                      </a:r>
                      <a:r>
                        <a:rPr lang="cs-CZ" sz="1200" dirty="0" smtClean="0"/>
                        <a:t>(dokumentace v procesu EIA, vydání </a:t>
                      </a:r>
                      <a:r>
                        <a:rPr lang="cs-CZ" sz="1200" dirty="0" err="1" smtClean="0"/>
                        <a:t>úz</a:t>
                      </a:r>
                      <a:r>
                        <a:rPr lang="cs-CZ" sz="1200" dirty="0" smtClean="0"/>
                        <a:t>.</a:t>
                      </a:r>
                      <a:r>
                        <a:rPr lang="cs-CZ" sz="1200" baseline="0" dirty="0" smtClean="0"/>
                        <a:t> Rozhodnutí, stavebního povolení, projektové dokumentace, geodetické práce, studie)</a:t>
                      </a:r>
                      <a:endParaRPr lang="cs-CZ" sz="1200" dirty="0" smtClean="0"/>
                    </a:p>
                    <a:p>
                      <a:r>
                        <a:rPr lang="cs-CZ" b="1" dirty="0" smtClean="0"/>
                        <a:t>Nákup pozemků a staveb </a:t>
                      </a:r>
                      <a:r>
                        <a:rPr lang="cs-CZ" sz="1200" dirty="0" smtClean="0"/>
                        <a:t>(nákup a vyvlastnění pozemku či stavby)</a:t>
                      </a:r>
                    </a:p>
                    <a:p>
                      <a:r>
                        <a:rPr lang="cs-CZ" b="1" dirty="0" smtClean="0"/>
                        <a:t>Zabezpečení výstavby </a:t>
                      </a:r>
                      <a:r>
                        <a:rPr lang="cs-CZ" sz="1200" dirty="0" smtClean="0"/>
                        <a:t>(technický dozor investora, BOZP, geodetické práce)</a:t>
                      </a:r>
                    </a:p>
                    <a:p>
                      <a:r>
                        <a:rPr lang="cs-CZ" b="1" u="none" dirty="0" smtClean="0"/>
                        <a:t>Pořízení služeb bezprostředně souvisejících s realizací projektu </a:t>
                      </a:r>
                      <a:r>
                        <a:rPr lang="cs-CZ" sz="1200" u="none" dirty="0" smtClean="0"/>
                        <a:t>( zpracování studie proveditelnosti, zpracování VŘ)</a:t>
                      </a:r>
                    </a:p>
                    <a:p>
                      <a:r>
                        <a:rPr lang="cs-CZ" b="1" u="none" dirty="0" smtClean="0"/>
                        <a:t>DPH</a:t>
                      </a:r>
                      <a:r>
                        <a:rPr lang="cs-CZ" u="none" dirty="0" smtClean="0"/>
                        <a:t> </a:t>
                      </a:r>
                      <a:r>
                        <a:rPr lang="cs-CZ" sz="1200" u="none" dirty="0" smtClean="0"/>
                        <a:t>vedlejších aktivit</a:t>
                      </a:r>
                    </a:p>
                    <a:p>
                      <a:r>
                        <a:rPr lang="cs-CZ" b="1" u="none" dirty="0" smtClean="0"/>
                        <a:t>Povinná publicita</a:t>
                      </a:r>
                      <a:endParaRPr lang="cs-CZ" b="1" u="none" dirty="0"/>
                    </a:p>
                  </a:txBody>
                  <a:tcPr/>
                </a:tc>
              </a:tr>
            </a:tbl>
          </a:graphicData>
        </a:graphic>
      </p:graphicFrame>
      <p:sp>
        <p:nvSpPr>
          <p:cNvPr id="4" name="Zástupný symbol pro zápatí 3"/>
          <p:cNvSpPr>
            <a:spLocks noGrp="1"/>
          </p:cNvSpPr>
          <p:nvPr>
            <p:ph type="ftr" sz="quarter" idx="11"/>
          </p:nvPr>
        </p:nvSpPr>
        <p:spPr/>
        <p:txBody>
          <a:bodyPr/>
          <a:lstStyle/>
          <a:p>
            <a:endParaRPr lang="cs-CZ" dirty="0"/>
          </a:p>
        </p:txBody>
      </p:sp>
      <p:sp>
        <p:nvSpPr>
          <p:cNvPr id="5" name="Nadpis 1"/>
          <p:cNvSpPr>
            <a:spLocks noGrp="1"/>
          </p:cNvSpPr>
          <p:nvPr>
            <p:ph type="title"/>
          </p:nvPr>
        </p:nvSpPr>
        <p:spPr/>
        <p:txBody>
          <a:bodyPr>
            <a:normAutofit/>
          </a:bodyPr>
          <a:lstStyle/>
          <a:p>
            <a:r>
              <a:rPr lang="cs-CZ" sz="3600" dirty="0" smtClean="0"/>
              <a:t>ZPŮSOBILÉ VÝDAJE</a:t>
            </a:r>
            <a:br>
              <a:rPr lang="cs-CZ" sz="3600" dirty="0" smtClean="0"/>
            </a:br>
            <a:r>
              <a:rPr lang="cs-CZ" sz="3600" dirty="0" smtClean="0"/>
              <a:t>TERMINÁLY A PARKOVACÍ SYSTÉMY</a:t>
            </a:r>
            <a:endParaRPr lang="cs-CZ" sz="3600" dirty="0"/>
          </a:p>
        </p:txBody>
      </p:sp>
    </p:spTree>
  </p:cSld>
  <p:clrMapOvr>
    <a:masterClrMapping/>
  </p:clrMapOvr>
  <p:transition spd="med">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ASISTENTI\loga\Logo MAS-na web.jpg"/>
          <p:cNvPicPr>
            <a:picLocks noChangeAspect="1" noChangeArrowheads="1"/>
          </p:cNvPicPr>
          <p:nvPr/>
        </p:nvPicPr>
        <p:blipFill>
          <a:blip r:embed="rId2" cstate="print"/>
          <a:srcRect/>
          <a:stretch>
            <a:fillRect/>
          </a:stretch>
        </p:blipFill>
        <p:spPr bwMode="auto">
          <a:xfrm>
            <a:off x="6804248" y="5993904"/>
            <a:ext cx="864096" cy="864096"/>
          </a:xfrm>
          <a:prstGeom prst="rect">
            <a:avLst/>
          </a:prstGeom>
          <a:ln>
            <a:noFill/>
          </a:ln>
          <a:effectLst>
            <a:softEdge rad="31750"/>
          </a:effectLst>
        </p:spPr>
      </p:pic>
      <p:sp>
        <p:nvSpPr>
          <p:cNvPr id="2" name="Nadpis 1"/>
          <p:cNvSpPr>
            <a:spLocks noGrp="1"/>
          </p:cNvSpPr>
          <p:nvPr>
            <p:ph type="title"/>
          </p:nvPr>
        </p:nvSpPr>
        <p:spPr/>
        <p:txBody>
          <a:bodyPr>
            <a:normAutofit/>
          </a:bodyPr>
          <a:lstStyle/>
          <a:p>
            <a:r>
              <a:rPr lang="cs-CZ" sz="3600" dirty="0" smtClean="0"/>
              <a:t>ZPŮSOBILÉ VÝDAJE</a:t>
            </a:r>
            <a:br>
              <a:rPr lang="cs-CZ" sz="3600" dirty="0" smtClean="0"/>
            </a:br>
            <a:r>
              <a:rPr lang="cs-CZ" sz="3600" dirty="0" smtClean="0"/>
              <a:t>BEZPEČNÁ DOPRAVA</a:t>
            </a:r>
            <a:endParaRPr lang="cs-CZ" sz="3600" dirty="0"/>
          </a:p>
        </p:txBody>
      </p:sp>
      <p:graphicFrame>
        <p:nvGraphicFramePr>
          <p:cNvPr id="5" name="Zástupný symbol pro obsah 4"/>
          <p:cNvGraphicFramePr>
            <a:graphicFrameLocks noGrp="1"/>
          </p:cNvGraphicFramePr>
          <p:nvPr>
            <p:ph idx="1"/>
          </p:nvPr>
        </p:nvGraphicFramePr>
        <p:xfrm>
          <a:off x="179512" y="1935163"/>
          <a:ext cx="8712968" cy="3937000"/>
        </p:xfrm>
        <a:graphic>
          <a:graphicData uri="http://schemas.openxmlformats.org/drawingml/2006/table">
            <a:tbl>
              <a:tblPr firstRow="1" bandRow="1">
                <a:tableStyleId>{5C22544A-7EE6-4342-B048-85BDC9FD1C3A}</a:tableStyleId>
              </a:tblPr>
              <a:tblGrid>
                <a:gridCol w="4356484"/>
                <a:gridCol w="4356484"/>
              </a:tblGrid>
              <a:tr h="370840">
                <a:tc>
                  <a:txBody>
                    <a:bodyPr/>
                    <a:lstStyle/>
                    <a:p>
                      <a:r>
                        <a:rPr lang="cs-CZ" dirty="0" smtClean="0"/>
                        <a:t>Hlavní aktivity</a:t>
                      </a:r>
                      <a:r>
                        <a:rPr lang="cs-CZ" baseline="0" dirty="0" smtClean="0"/>
                        <a:t> – min. 85 % CZV</a:t>
                      </a:r>
                      <a:endParaRPr lang="cs-CZ" dirty="0"/>
                    </a:p>
                  </a:txBody>
                  <a:tcPr/>
                </a:tc>
                <a:tc>
                  <a:txBody>
                    <a:bodyPr/>
                    <a:lstStyle/>
                    <a:p>
                      <a:r>
                        <a:rPr lang="cs-CZ" dirty="0" smtClean="0"/>
                        <a:t>Vedlejší aktivity -  max. 15 % CZV</a:t>
                      </a:r>
                      <a:endParaRPr lang="cs-CZ" dirty="0"/>
                    </a:p>
                  </a:txBody>
                  <a:tcPr/>
                </a:tc>
              </a:tr>
              <a:tr h="370840">
                <a:tc>
                  <a:txBody>
                    <a:bodyPr/>
                    <a:lstStyle/>
                    <a:p>
                      <a:pPr lvl="1"/>
                      <a:r>
                        <a:rPr kumimoji="0" lang="cs-CZ" sz="3100" b="1" kern="1200" dirty="0" smtClean="0">
                          <a:solidFill>
                            <a:schemeClr val="dk1"/>
                          </a:solidFill>
                          <a:latin typeface="+mn-lt"/>
                          <a:ea typeface="+mn-ea"/>
                          <a:cs typeface="+mn-cs"/>
                        </a:rPr>
                        <a:t>Stavby</a:t>
                      </a:r>
                    </a:p>
                    <a:p>
                      <a:pPr lvl="1">
                        <a:buFont typeface="Arial" pitchFamily="34" charset="0"/>
                        <a:buChar char="•"/>
                      </a:pPr>
                      <a:r>
                        <a:rPr kumimoji="0" lang="cs-CZ" sz="1200" kern="1200" dirty="0" smtClean="0">
                          <a:solidFill>
                            <a:schemeClr val="dk1"/>
                          </a:solidFill>
                          <a:latin typeface="+mn-lt"/>
                          <a:ea typeface="+mn-ea"/>
                          <a:cs typeface="+mn-cs"/>
                        </a:rPr>
                        <a:t>Výdaje na realizaci chodníků, pásů a stezek pro chodce a cyklisty</a:t>
                      </a:r>
                    </a:p>
                    <a:p>
                      <a:pPr lvl="1">
                        <a:buFont typeface="Arial" pitchFamily="34" charset="0"/>
                        <a:buChar char="•"/>
                      </a:pPr>
                      <a:r>
                        <a:rPr kumimoji="0" lang="cs-CZ" sz="1200" kern="1200" dirty="0" smtClean="0">
                          <a:solidFill>
                            <a:schemeClr val="dk1"/>
                          </a:solidFill>
                          <a:latin typeface="+mn-lt"/>
                          <a:ea typeface="+mn-ea"/>
                          <a:cs typeface="+mn-cs"/>
                        </a:rPr>
                        <a:t>Výdaje na realizaci prvků zvyšujících bezpečnost dopravy</a:t>
                      </a:r>
                      <a:r>
                        <a:rPr kumimoji="0" lang="cs-CZ" sz="1200" kern="1200" baseline="0" dirty="0" smtClean="0">
                          <a:solidFill>
                            <a:schemeClr val="dk1"/>
                          </a:solidFill>
                          <a:latin typeface="+mn-lt"/>
                          <a:ea typeface="+mn-ea"/>
                          <a:cs typeface="+mn-cs"/>
                        </a:rPr>
                        <a:t> (příkopy, podchody, lávky, přechody pro chodce, zábradlí, osvětlení, </a:t>
                      </a:r>
                      <a:r>
                        <a:rPr kumimoji="0" lang="cs-CZ" sz="1200" kern="1200" baseline="0" dirty="0" err="1" smtClean="0">
                          <a:solidFill>
                            <a:schemeClr val="dk1"/>
                          </a:solidFill>
                          <a:latin typeface="+mn-lt"/>
                          <a:ea typeface="+mn-ea"/>
                          <a:cs typeface="+mn-cs"/>
                        </a:rPr>
                        <a:t>veg</a:t>
                      </a:r>
                      <a:r>
                        <a:rPr kumimoji="0" lang="cs-CZ" sz="1200" kern="1200" baseline="0" dirty="0" smtClean="0">
                          <a:solidFill>
                            <a:schemeClr val="dk1"/>
                          </a:solidFill>
                          <a:latin typeface="+mn-lt"/>
                          <a:ea typeface="+mn-ea"/>
                          <a:cs typeface="+mn-cs"/>
                        </a:rPr>
                        <a:t>. úpravy, šachty aj.)</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cs-CZ" sz="1200" kern="1200" dirty="0" smtClean="0">
                          <a:solidFill>
                            <a:schemeClr val="dk1"/>
                          </a:solidFill>
                          <a:latin typeface="+mn-lt"/>
                          <a:ea typeface="+mn-ea"/>
                          <a:cs typeface="+mn-cs"/>
                        </a:rPr>
                        <a:t>Další (příprava staveniště, demolice, rekultivace ploch)</a:t>
                      </a:r>
                    </a:p>
                    <a:p>
                      <a:pPr lvl="1">
                        <a:buFont typeface="Arial" pitchFamily="34" charset="0"/>
                        <a:buChar char="•"/>
                      </a:pPr>
                      <a:endParaRPr kumimoji="0" lang="cs-CZ" sz="1200" kern="1200" dirty="0" smtClean="0">
                        <a:solidFill>
                          <a:schemeClr val="dk1"/>
                        </a:solidFill>
                        <a:latin typeface="+mn-lt"/>
                        <a:ea typeface="+mn-ea"/>
                        <a:cs typeface="+mn-cs"/>
                      </a:endParaRPr>
                    </a:p>
                    <a:p>
                      <a:pPr lvl="1"/>
                      <a:r>
                        <a:rPr lang="cs-CZ" sz="3100" b="1" dirty="0" smtClean="0"/>
                        <a:t>DPH</a:t>
                      </a:r>
                    </a:p>
                  </a:txBody>
                  <a:tcPr/>
                </a:tc>
                <a:tc>
                  <a:txBody>
                    <a:bodyPr/>
                    <a:lstStyle/>
                    <a:p>
                      <a:r>
                        <a:rPr lang="cs-CZ" b="1" dirty="0" smtClean="0"/>
                        <a:t>Stavby</a:t>
                      </a:r>
                      <a:r>
                        <a:rPr lang="cs-CZ" dirty="0" smtClean="0"/>
                        <a:t> </a:t>
                      </a:r>
                      <a:r>
                        <a:rPr lang="cs-CZ" sz="1200" dirty="0" smtClean="0"/>
                        <a:t>(přístřešky, pevné stojany, uzamykatelné boxy, osvětlení, </a:t>
                      </a:r>
                      <a:r>
                        <a:rPr lang="cs-CZ" sz="1200" dirty="0" err="1" smtClean="0"/>
                        <a:t>infotabule</a:t>
                      </a:r>
                      <a:r>
                        <a:rPr lang="cs-CZ" sz="1200" dirty="0" smtClean="0"/>
                        <a:t>,</a:t>
                      </a:r>
                      <a:r>
                        <a:rPr lang="cs-CZ" sz="1200" baseline="0" dirty="0" smtClean="0"/>
                        <a:t> zálivy zastávek, provizorní komunikace apod.)</a:t>
                      </a:r>
                      <a:endParaRPr lang="cs-CZ" sz="1200" dirty="0" smtClean="0"/>
                    </a:p>
                    <a:p>
                      <a:r>
                        <a:rPr lang="cs-CZ" b="1" dirty="0" smtClean="0"/>
                        <a:t>Projektová dokumentace </a:t>
                      </a:r>
                      <a:r>
                        <a:rPr lang="cs-CZ" sz="1200" dirty="0" smtClean="0"/>
                        <a:t>(dokumentace v procesu EIA, vydání </a:t>
                      </a:r>
                      <a:r>
                        <a:rPr lang="cs-CZ" sz="1200" dirty="0" err="1" smtClean="0"/>
                        <a:t>úz</a:t>
                      </a:r>
                      <a:r>
                        <a:rPr lang="cs-CZ" sz="1200" dirty="0" smtClean="0"/>
                        <a:t>.</a:t>
                      </a:r>
                      <a:r>
                        <a:rPr lang="cs-CZ" sz="1200" baseline="0" dirty="0" smtClean="0"/>
                        <a:t> Rozhodnutí, stavebního povolení, projektové dokumentace, geodetické práce, studie)</a:t>
                      </a:r>
                      <a:endParaRPr lang="cs-CZ" sz="1200" dirty="0" smtClean="0"/>
                    </a:p>
                    <a:p>
                      <a:r>
                        <a:rPr lang="cs-CZ" b="1" dirty="0" smtClean="0"/>
                        <a:t>Nákup pozemků a staveb </a:t>
                      </a:r>
                      <a:r>
                        <a:rPr lang="cs-CZ" sz="1200" dirty="0" smtClean="0"/>
                        <a:t>(nákup a vyvlastnění pozemku či stavby)</a:t>
                      </a:r>
                    </a:p>
                    <a:p>
                      <a:r>
                        <a:rPr lang="cs-CZ" b="1" dirty="0" smtClean="0"/>
                        <a:t>Zabezpečení výstavby </a:t>
                      </a:r>
                      <a:r>
                        <a:rPr lang="cs-CZ" sz="1200" dirty="0" smtClean="0"/>
                        <a:t>(technický dozor investora, BOZP, geodetické práce)</a:t>
                      </a:r>
                    </a:p>
                    <a:p>
                      <a:r>
                        <a:rPr lang="cs-CZ" b="1" u="none" dirty="0" smtClean="0"/>
                        <a:t>Pořízení služeb bezprostředně souvisejících s realizací projektu</a:t>
                      </a:r>
                      <a:r>
                        <a:rPr lang="cs-CZ" sz="1200" b="1" u="none" dirty="0" smtClean="0"/>
                        <a:t> </a:t>
                      </a:r>
                      <a:r>
                        <a:rPr lang="cs-CZ" sz="1200" u="none" dirty="0" smtClean="0"/>
                        <a:t>( zpracování studie proveditelnosti, zpracování VŘ)</a:t>
                      </a:r>
                    </a:p>
                    <a:p>
                      <a:r>
                        <a:rPr lang="cs-CZ" b="1" u="none" dirty="0" smtClean="0"/>
                        <a:t>DPH</a:t>
                      </a:r>
                      <a:r>
                        <a:rPr lang="cs-CZ" u="none" dirty="0" smtClean="0"/>
                        <a:t> </a:t>
                      </a:r>
                      <a:r>
                        <a:rPr lang="cs-CZ" sz="1200" u="none" dirty="0" smtClean="0"/>
                        <a:t>vedlejších aktivit</a:t>
                      </a:r>
                    </a:p>
                    <a:p>
                      <a:r>
                        <a:rPr lang="cs-CZ" b="1" u="none" dirty="0" smtClean="0"/>
                        <a:t>Povinná publicita</a:t>
                      </a:r>
                      <a:endParaRPr lang="cs-CZ" b="1" u="none" dirty="0"/>
                    </a:p>
                  </a:txBody>
                  <a:tcPr/>
                </a:tc>
              </a:tr>
            </a:tbl>
          </a:graphicData>
        </a:graphic>
      </p:graphicFrame>
      <p:sp>
        <p:nvSpPr>
          <p:cNvPr id="4" name="Zástupný symbol pro zápatí 3"/>
          <p:cNvSpPr>
            <a:spLocks noGrp="1"/>
          </p:cNvSpPr>
          <p:nvPr>
            <p:ph type="ftr" sz="quarter" idx="11"/>
          </p:nvPr>
        </p:nvSpPr>
        <p:spPr/>
        <p:txBody>
          <a:bodyPr/>
          <a:lstStyle/>
          <a:p>
            <a:endParaRPr lang="cs-CZ"/>
          </a:p>
        </p:txBody>
      </p:sp>
      <p:pic>
        <p:nvPicPr>
          <p:cNvPr id="6" name="Picture 2" descr="S:\ASISTENTI\loga\logo mmr + eu.jpg"/>
          <p:cNvPicPr>
            <a:picLocks noChangeAspect="1" noChangeArrowheads="1"/>
          </p:cNvPicPr>
          <p:nvPr/>
        </p:nvPicPr>
        <p:blipFill>
          <a:blip r:embed="rId3" cstate="print"/>
          <a:srcRect/>
          <a:stretch>
            <a:fillRect/>
          </a:stretch>
        </p:blipFill>
        <p:spPr bwMode="auto">
          <a:xfrm>
            <a:off x="1043608" y="5943600"/>
            <a:ext cx="5524500" cy="914400"/>
          </a:xfrm>
          <a:prstGeom prst="rect">
            <a:avLst/>
          </a:prstGeom>
          <a:ln>
            <a:noFill/>
          </a:ln>
          <a:effectLst>
            <a:softEdge rad="112500"/>
          </a:effectLst>
        </p:spPr>
      </p:pic>
    </p:spTree>
  </p:cSld>
  <p:clrMapOvr>
    <a:masterClrMapping/>
  </p:clrMapOvr>
  <p:transition spd="med">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ASISTENTI\loga\Logo MAS-na web.jpg"/>
          <p:cNvPicPr>
            <a:picLocks noChangeAspect="1" noChangeArrowheads="1"/>
          </p:cNvPicPr>
          <p:nvPr/>
        </p:nvPicPr>
        <p:blipFill>
          <a:blip r:embed="rId2" cstate="print"/>
          <a:srcRect/>
          <a:stretch>
            <a:fillRect/>
          </a:stretch>
        </p:blipFill>
        <p:spPr bwMode="auto">
          <a:xfrm>
            <a:off x="6804248" y="5993904"/>
            <a:ext cx="864096" cy="864096"/>
          </a:xfrm>
          <a:prstGeom prst="rect">
            <a:avLst/>
          </a:prstGeom>
          <a:ln>
            <a:noFill/>
          </a:ln>
          <a:effectLst>
            <a:softEdge rad="31750"/>
          </a:effectLst>
        </p:spPr>
      </p:pic>
      <p:pic>
        <p:nvPicPr>
          <p:cNvPr id="6" name="Picture 2" descr="S:\ASISTENTI\loga\logo mmr + eu.jpg"/>
          <p:cNvPicPr>
            <a:picLocks noChangeAspect="1" noChangeArrowheads="1"/>
          </p:cNvPicPr>
          <p:nvPr/>
        </p:nvPicPr>
        <p:blipFill>
          <a:blip r:embed="rId3" cstate="print"/>
          <a:srcRect/>
          <a:stretch>
            <a:fillRect/>
          </a:stretch>
        </p:blipFill>
        <p:spPr bwMode="auto">
          <a:xfrm>
            <a:off x="1043608" y="6021288"/>
            <a:ext cx="5524500" cy="836712"/>
          </a:xfrm>
          <a:prstGeom prst="rect">
            <a:avLst/>
          </a:prstGeom>
          <a:ln>
            <a:noFill/>
          </a:ln>
          <a:effectLst>
            <a:softEdge rad="112500"/>
          </a:effectLst>
        </p:spPr>
      </p:pic>
      <p:sp>
        <p:nvSpPr>
          <p:cNvPr id="2" name="Nadpis 1"/>
          <p:cNvSpPr>
            <a:spLocks noGrp="1"/>
          </p:cNvSpPr>
          <p:nvPr>
            <p:ph type="title"/>
          </p:nvPr>
        </p:nvSpPr>
        <p:spPr/>
        <p:txBody>
          <a:bodyPr>
            <a:normAutofit/>
          </a:bodyPr>
          <a:lstStyle/>
          <a:p>
            <a:r>
              <a:rPr lang="cs-CZ" sz="3600" dirty="0" smtClean="0"/>
              <a:t>ZPŮSOBILÉ VÝDAJE </a:t>
            </a:r>
            <a:br>
              <a:rPr lang="cs-CZ" sz="3600" dirty="0" smtClean="0"/>
            </a:br>
            <a:r>
              <a:rPr lang="cs-CZ" sz="3600" dirty="0" smtClean="0"/>
              <a:t>CYKLODOPRAVA</a:t>
            </a:r>
            <a:endParaRPr lang="cs-CZ" sz="3600" dirty="0"/>
          </a:p>
        </p:txBody>
      </p:sp>
      <p:graphicFrame>
        <p:nvGraphicFramePr>
          <p:cNvPr id="5" name="Zástupný symbol pro obsah 4"/>
          <p:cNvGraphicFramePr>
            <a:graphicFrameLocks noGrp="1"/>
          </p:cNvGraphicFramePr>
          <p:nvPr>
            <p:ph idx="1"/>
          </p:nvPr>
        </p:nvGraphicFramePr>
        <p:xfrm>
          <a:off x="179512" y="1935162"/>
          <a:ext cx="8784976" cy="4374157"/>
        </p:xfrm>
        <a:graphic>
          <a:graphicData uri="http://schemas.openxmlformats.org/drawingml/2006/table">
            <a:tbl>
              <a:tblPr firstRow="1" bandRow="1">
                <a:tableStyleId>{5C22544A-7EE6-4342-B048-85BDC9FD1C3A}</a:tableStyleId>
              </a:tblPr>
              <a:tblGrid>
                <a:gridCol w="4392488"/>
                <a:gridCol w="4392488"/>
              </a:tblGrid>
              <a:tr h="553403">
                <a:tc>
                  <a:txBody>
                    <a:bodyPr/>
                    <a:lstStyle/>
                    <a:p>
                      <a:r>
                        <a:rPr lang="cs-CZ" dirty="0" smtClean="0"/>
                        <a:t>Hlavní aktivity</a:t>
                      </a:r>
                      <a:r>
                        <a:rPr lang="cs-CZ" baseline="0" dirty="0" smtClean="0"/>
                        <a:t> – mim. 85 % CZV</a:t>
                      </a:r>
                      <a:endParaRPr lang="cs-CZ" dirty="0"/>
                    </a:p>
                  </a:txBody>
                  <a:tcPr/>
                </a:tc>
                <a:tc>
                  <a:txBody>
                    <a:bodyPr/>
                    <a:lstStyle/>
                    <a:p>
                      <a:r>
                        <a:rPr lang="cs-CZ" dirty="0" smtClean="0"/>
                        <a:t>Vedlejší aktivity -  max. 15 % CZV</a:t>
                      </a:r>
                      <a:endParaRPr lang="cs-CZ" dirty="0"/>
                    </a:p>
                  </a:txBody>
                  <a:tcPr/>
                </a:tc>
              </a:tr>
              <a:tr h="3820754">
                <a:tc>
                  <a:txBody>
                    <a:bodyPr/>
                    <a:lstStyle/>
                    <a:p>
                      <a:pPr lvl="1">
                        <a:buFont typeface="Arial" pitchFamily="34" charset="0"/>
                        <a:buNone/>
                      </a:pPr>
                      <a:r>
                        <a:rPr kumimoji="0" lang="cs-CZ" sz="3100" b="1" kern="1200" dirty="0" smtClean="0">
                          <a:solidFill>
                            <a:schemeClr val="dk1"/>
                          </a:solidFill>
                          <a:latin typeface="+mn-lt"/>
                          <a:ea typeface="+mn-ea"/>
                          <a:cs typeface="+mn-cs"/>
                        </a:rPr>
                        <a:t>Stavby </a:t>
                      </a:r>
                    </a:p>
                    <a:p>
                      <a:pPr lvl="1">
                        <a:buFont typeface="Arial" pitchFamily="34" charset="0"/>
                        <a:buChar char="•"/>
                      </a:pPr>
                      <a:r>
                        <a:rPr kumimoji="0" lang="cs-CZ" sz="1200" kern="1200" dirty="0" smtClean="0">
                          <a:solidFill>
                            <a:schemeClr val="dk1"/>
                          </a:solidFill>
                          <a:latin typeface="+mn-lt"/>
                          <a:ea typeface="+mn-ea"/>
                          <a:cs typeface="+mn-cs"/>
                        </a:rPr>
                        <a:t>Výdaje na realizaci samostatných stezek pro cyklisty, stezek pro</a:t>
                      </a:r>
                      <a:r>
                        <a:rPr kumimoji="0" lang="cs-CZ" sz="1200" kern="1200" baseline="0" dirty="0" smtClean="0">
                          <a:solidFill>
                            <a:schemeClr val="dk1"/>
                          </a:solidFill>
                          <a:latin typeface="+mn-lt"/>
                          <a:ea typeface="+mn-ea"/>
                          <a:cs typeface="+mn-cs"/>
                        </a:rPr>
                        <a:t> cyklisty a chodce, jízdních pruhů a společných pásů</a:t>
                      </a:r>
                      <a:endParaRPr kumimoji="0" lang="cs-CZ" sz="1200" kern="1200" dirty="0" smtClean="0">
                        <a:solidFill>
                          <a:schemeClr val="dk1"/>
                        </a:solidFill>
                        <a:latin typeface="+mn-lt"/>
                        <a:ea typeface="+mn-ea"/>
                        <a:cs typeface="+mn-cs"/>
                      </a:endParaRPr>
                    </a:p>
                    <a:p>
                      <a:pPr lvl="1">
                        <a:buFont typeface="Arial" pitchFamily="34" charset="0"/>
                        <a:buChar char="•"/>
                      </a:pPr>
                      <a:r>
                        <a:rPr kumimoji="0" lang="cs-CZ" sz="1200" kern="1200" dirty="0" smtClean="0">
                          <a:solidFill>
                            <a:schemeClr val="dk1"/>
                          </a:solidFill>
                          <a:latin typeface="+mn-lt"/>
                          <a:ea typeface="+mn-ea"/>
                          <a:cs typeface="+mn-cs"/>
                        </a:rPr>
                        <a:t>Výdaje související s komunikací </a:t>
                      </a:r>
                      <a:r>
                        <a:rPr kumimoji="0" lang="cs-CZ" sz="1200" kern="1200" baseline="0" dirty="0" smtClean="0">
                          <a:solidFill>
                            <a:schemeClr val="dk1"/>
                          </a:solidFill>
                          <a:latin typeface="+mn-lt"/>
                          <a:ea typeface="+mn-ea"/>
                          <a:cs typeface="+mn-cs"/>
                        </a:rPr>
                        <a:t>(pevné stojany, boxy na kola, lávky, opěrné zdi, příkopy, zábradlí, dopravní značení,signalizační značení, šachty, dešťové vpusti, vegetační úpravy, veřejné osvětlení, bezpečnostní opatření)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cs-CZ" sz="1200" kern="1200" dirty="0" smtClean="0">
                          <a:solidFill>
                            <a:schemeClr val="dk1"/>
                          </a:solidFill>
                          <a:latin typeface="+mn-lt"/>
                          <a:ea typeface="+mn-ea"/>
                          <a:cs typeface="+mn-cs"/>
                        </a:rPr>
                        <a:t>Další (příprava staveniště, demolice, rekultivace ploch)</a:t>
                      </a:r>
                    </a:p>
                    <a:p>
                      <a:pPr lvl="1">
                        <a:buFont typeface="Arial" pitchFamily="34" charset="0"/>
                        <a:buNone/>
                      </a:pPr>
                      <a:r>
                        <a:rPr lang="cs-CZ" sz="3100" b="1" dirty="0" smtClean="0"/>
                        <a:t>DPH</a:t>
                      </a:r>
                    </a:p>
                  </a:txBody>
                  <a:tcPr/>
                </a:tc>
                <a:tc>
                  <a:txBody>
                    <a:bodyPr/>
                    <a:lstStyle/>
                    <a:p>
                      <a:r>
                        <a:rPr lang="cs-CZ" b="1" dirty="0" smtClean="0"/>
                        <a:t>Stavby</a:t>
                      </a:r>
                      <a:r>
                        <a:rPr lang="cs-CZ" dirty="0" smtClean="0"/>
                        <a:t> </a:t>
                      </a:r>
                      <a:r>
                        <a:rPr lang="cs-CZ" sz="1200" dirty="0" smtClean="0"/>
                        <a:t>(přístřešky, pevné stojany, uzamykatelné boxy, osvětlení, </a:t>
                      </a:r>
                      <a:r>
                        <a:rPr lang="cs-CZ" sz="1200" dirty="0" err="1" smtClean="0"/>
                        <a:t>infotabule</a:t>
                      </a:r>
                      <a:r>
                        <a:rPr lang="cs-CZ" sz="1200" dirty="0" smtClean="0"/>
                        <a:t>,</a:t>
                      </a:r>
                      <a:r>
                        <a:rPr lang="cs-CZ" sz="1200" baseline="0" dirty="0" smtClean="0"/>
                        <a:t> zálivy zastávek, provizorní komunikace apod.)</a:t>
                      </a:r>
                      <a:endParaRPr lang="cs-CZ" sz="1200" dirty="0" smtClean="0"/>
                    </a:p>
                    <a:p>
                      <a:r>
                        <a:rPr lang="cs-CZ" b="1" dirty="0" smtClean="0"/>
                        <a:t>Projektová dokumentace </a:t>
                      </a:r>
                      <a:r>
                        <a:rPr lang="cs-CZ" sz="1200" dirty="0" smtClean="0"/>
                        <a:t>(dokumentace v procesu EIA, vydání </a:t>
                      </a:r>
                      <a:r>
                        <a:rPr lang="cs-CZ" sz="1200" dirty="0" err="1" smtClean="0"/>
                        <a:t>úz</a:t>
                      </a:r>
                      <a:r>
                        <a:rPr lang="cs-CZ" sz="1200" dirty="0" smtClean="0"/>
                        <a:t>.</a:t>
                      </a:r>
                      <a:r>
                        <a:rPr lang="cs-CZ" sz="1200" baseline="0" dirty="0" smtClean="0"/>
                        <a:t> Rozhodnutí, stavebního povolení, projektové dokumentace, geodetické práce, studie)</a:t>
                      </a:r>
                      <a:endParaRPr lang="cs-CZ" sz="1200" dirty="0" smtClean="0"/>
                    </a:p>
                    <a:p>
                      <a:r>
                        <a:rPr lang="cs-CZ" b="1" dirty="0" smtClean="0"/>
                        <a:t>Nákup pozemků a staveb </a:t>
                      </a:r>
                      <a:r>
                        <a:rPr lang="cs-CZ" sz="1200" dirty="0" smtClean="0"/>
                        <a:t>(nákup a vyvlastnění pozemku či stavby)</a:t>
                      </a:r>
                    </a:p>
                    <a:p>
                      <a:r>
                        <a:rPr lang="cs-CZ" b="1" dirty="0" smtClean="0"/>
                        <a:t>Zabezpečení výstavby </a:t>
                      </a:r>
                      <a:r>
                        <a:rPr lang="cs-CZ" sz="1200" dirty="0" smtClean="0"/>
                        <a:t>(technický dozor investora, BOZP, geodetické práce)</a:t>
                      </a:r>
                    </a:p>
                    <a:p>
                      <a:r>
                        <a:rPr lang="cs-CZ" b="1" u="none" dirty="0" smtClean="0"/>
                        <a:t>Pořízení služeb bezprostředně souvisejících s realizací projektu</a:t>
                      </a:r>
                      <a:r>
                        <a:rPr lang="cs-CZ" sz="1800" b="1" u="none" dirty="0" smtClean="0"/>
                        <a:t> </a:t>
                      </a:r>
                      <a:r>
                        <a:rPr lang="cs-CZ" sz="1200" u="none" dirty="0" smtClean="0"/>
                        <a:t>( zpracování studie proveditelnosti, zpracování VŘ)</a:t>
                      </a:r>
                    </a:p>
                    <a:p>
                      <a:r>
                        <a:rPr lang="cs-CZ" b="1" u="none" dirty="0" smtClean="0"/>
                        <a:t>DPH</a:t>
                      </a:r>
                      <a:r>
                        <a:rPr lang="cs-CZ" u="none" dirty="0" smtClean="0"/>
                        <a:t> </a:t>
                      </a:r>
                      <a:r>
                        <a:rPr lang="cs-CZ" sz="1200" u="none" dirty="0" smtClean="0"/>
                        <a:t>vedlejších aktivit</a:t>
                      </a:r>
                    </a:p>
                    <a:p>
                      <a:r>
                        <a:rPr lang="cs-CZ" b="1" u="none" dirty="0" smtClean="0"/>
                        <a:t>Povinná publicita</a:t>
                      </a:r>
                      <a:endParaRPr lang="cs-CZ" b="1" u="none" dirty="0"/>
                    </a:p>
                  </a:txBody>
                  <a:tcPr/>
                </a:tc>
              </a:tr>
            </a:tbl>
          </a:graphicData>
        </a:graphic>
      </p:graphicFrame>
      <p:sp>
        <p:nvSpPr>
          <p:cNvPr id="4" name="Zástupný symbol pro zápatí 3"/>
          <p:cNvSpPr>
            <a:spLocks noGrp="1"/>
          </p:cNvSpPr>
          <p:nvPr>
            <p:ph type="ftr" sz="quarter" idx="11"/>
          </p:nvPr>
        </p:nvSpPr>
        <p:spPr/>
        <p:txBody>
          <a:bodyPr/>
          <a:lstStyle/>
          <a:p>
            <a:endParaRPr lang="cs-CZ"/>
          </a:p>
        </p:txBody>
      </p:sp>
    </p:spTree>
  </p:cSld>
  <p:clrMapOvr>
    <a:masterClrMapping/>
  </p:clrMapOvr>
  <p:transition spd="med">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t>INDIKÁTORY</a:t>
            </a:r>
            <a:endParaRPr lang="cs-CZ" sz="3600" dirty="0"/>
          </a:p>
        </p:txBody>
      </p:sp>
      <p:sp>
        <p:nvSpPr>
          <p:cNvPr id="3" name="Zástupný symbol pro obsah 2"/>
          <p:cNvSpPr>
            <a:spLocks noGrp="1"/>
          </p:cNvSpPr>
          <p:nvPr>
            <p:ph idx="1"/>
          </p:nvPr>
        </p:nvSpPr>
        <p:spPr/>
        <p:txBody>
          <a:bodyPr>
            <a:normAutofit fontScale="92500"/>
          </a:bodyPr>
          <a:lstStyle/>
          <a:p>
            <a:r>
              <a:rPr lang="cs-CZ" dirty="0" smtClean="0"/>
              <a:t>Bezpečnost dopravy   </a:t>
            </a:r>
          </a:p>
          <a:p>
            <a:pPr lvl="1"/>
            <a:r>
              <a:rPr lang="cs-CZ" dirty="0" smtClean="0"/>
              <a:t>7 50 01 - Počet realizací vedoucích ke zvýšení bezpečnosti v dopravě </a:t>
            </a:r>
          </a:p>
          <a:p>
            <a:r>
              <a:rPr lang="cs-CZ" dirty="0" smtClean="0"/>
              <a:t>Terminály a parkovací systémy  </a:t>
            </a:r>
          </a:p>
          <a:p>
            <a:pPr lvl="1"/>
            <a:r>
              <a:rPr lang="cs-CZ" dirty="0" smtClean="0"/>
              <a:t>7 51 10 - Počet osob přepravených veřejnou dopravou </a:t>
            </a:r>
          </a:p>
          <a:p>
            <a:pPr lvl="1"/>
            <a:r>
              <a:rPr lang="cs-CZ" dirty="0" smtClean="0"/>
              <a:t>7 40 01 - Počet vytvořených parkovacích míst</a:t>
            </a:r>
          </a:p>
          <a:p>
            <a:pPr lvl="1"/>
            <a:r>
              <a:rPr lang="cs-CZ" dirty="0" smtClean="0"/>
              <a:t>7 64 01 - Počet parkovacích míst pro jízdní kola </a:t>
            </a:r>
          </a:p>
          <a:p>
            <a:r>
              <a:rPr lang="cs-CZ" dirty="0" smtClean="0"/>
              <a:t>Cyklodoprava   </a:t>
            </a:r>
          </a:p>
          <a:p>
            <a:pPr lvl="1"/>
            <a:r>
              <a:rPr lang="cs-CZ" dirty="0" smtClean="0"/>
              <a:t>7 63 10 - Podíl cyklistiky na přepravních výkonech </a:t>
            </a:r>
          </a:p>
          <a:p>
            <a:pPr lvl="1"/>
            <a:r>
              <a:rPr lang="cs-CZ" dirty="0" smtClean="0"/>
              <a:t>7 61 00 - Délka nově vybudovaných cyklostezek a cyklotras</a:t>
            </a:r>
            <a:endParaRPr lang="cs-CZ" dirty="0"/>
          </a:p>
        </p:txBody>
      </p:sp>
      <p:sp>
        <p:nvSpPr>
          <p:cNvPr id="4" name="Zástupný symbol pro zápatí 3"/>
          <p:cNvSpPr>
            <a:spLocks noGrp="1"/>
          </p:cNvSpPr>
          <p:nvPr>
            <p:ph type="ftr" sz="quarter" idx="11"/>
          </p:nvPr>
        </p:nvSpPr>
        <p:spPr/>
        <p:txBody>
          <a:bodyPr/>
          <a:lstStyle/>
          <a:p>
            <a:endParaRPr lang="cs-CZ"/>
          </a:p>
        </p:txBody>
      </p:sp>
      <p:pic>
        <p:nvPicPr>
          <p:cNvPr id="5" name="Picture 2" descr="S:\ASISTENTI\loga\logo mmr + eu.jpg"/>
          <p:cNvPicPr>
            <a:picLocks noChangeAspect="1" noChangeArrowheads="1"/>
          </p:cNvPicPr>
          <p:nvPr/>
        </p:nvPicPr>
        <p:blipFill>
          <a:blip r:embed="rId2" cstate="print"/>
          <a:srcRect/>
          <a:stretch>
            <a:fillRect/>
          </a:stretch>
        </p:blipFill>
        <p:spPr bwMode="auto">
          <a:xfrm>
            <a:off x="1043608" y="5943600"/>
            <a:ext cx="5524500" cy="914400"/>
          </a:xfrm>
          <a:prstGeom prst="rect">
            <a:avLst/>
          </a:prstGeom>
          <a:ln>
            <a:noFill/>
          </a:ln>
          <a:effectLst>
            <a:softEdge rad="112500"/>
          </a:effectLst>
        </p:spPr>
      </p:pic>
      <p:pic>
        <p:nvPicPr>
          <p:cNvPr id="6" name="Picture 3" descr="S:\ASISTENTI\loga\Logo MAS-na web.jpg"/>
          <p:cNvPicPr>
            <a:picLocks noChangeAspect="1" noChangeArrowheads="1"/>
          </p:cNvPicPr>
          <p:nvPr/>
        </p:nvPicPr>
        <p:blipFill>
          <a:blip r:embed="rId3" cstate="print"/>
          <a:srcRect/>
          <a:stretch>
            <a:fillRect/>
          </a:stretch>
        </p:blipFill>
        <p:spPr bwMode="auto">
          <a:xfrm>
            <a:off x="6804248" y="5993904"/>
            <a:ext cx="864096" cy="864096"/>
          </a:xfrm>
          <a:prstGeom prst="rect">
            <a:avLst/>
          </a:prstGeom>
          <a:ln>
            <a:noFill/>
          </a:ln>
          <a:effectLst>
            <a:softEdge rad="31750"/>
          </a:effectLst>
        </p:spPr>
      </p:pic>
    </p:spTree>
  </p:cSld>
  <p:clrMapOvr>
    <a:masterClrMapping/>
  </p:clrMapOvr>
  <p:transition spd="med">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704088"/>
            <a:ext cx="8208912" cy="1428768"/>
          </a:xfrm>
        </p:spPr>
        <p:txBody>
          <a:bodyPr>
            <a:normAutofit fontScale="90000"/>
          </a:bodyPr>
          <a:lstStyle/>
          <a:p>
            <a:pPr algn="ctr"/>
            <a:r>
              <a:rPr lang="cs-CZ" b="1" dirty="0" smtClean="0"/>
              <a:t>FORMA </a:t>
            </a:r>
            <a:br>
              <a:rPr lang="cs-CZ" b="1" dirty="0" smtClean="0"/>
            </a:br>
            <a:r>
              <a:rPr lang="cs-CZ" b="1" dirty="0" smtClean="0"/>
              <a:t>ŽÁDOSTI O PODPORU</a:t>
            </a:r>
            <a:endParaRPr lang="cs-CZ" b="1" dirty="0"/>
          </a:p>
        </p:txBody>
      </p:sp>
      <p:sp>
        <p:nvSpPr>
          <p:cNvPr id="3" name="Zástupný symbol pro obsah 2"/>
          <p:cNvSpPr>
            <a:spLocks noGrp="1"/>
          </p:cNvSpPr>
          <p:nvPr>
            <p:ph idx="1"/>
          </p:nvPr>
        </p:nvSpPr>
        <p:spPr>
          <a:xfrm>
            <a:off x="457200" y="2204864"/>
            <a:ext cx="8229600" cy="4119736"/>
          </a:xfrm>
        </p:spPr>
        <p:txBody>
          <a:bodyPr/>
          <a:lstStyle/>
          <a:p>
            <a:r>
              <a:rPr lang="cs-CZ" dirty="0" smtClean="0"/>
              <a:t>Pouze elektronicky – MS 2014+, prostřednictvím formuláře, který je k dispozici na webových stránkách </a:t>
            </a:r>
            <a:r>
              <a:rPr lang="cs-CZ" dirty="0" smtClean="0">
                <a:hlinkClick r:id="rId2"/>
              </a:rPr>
              <a:t>https://mseu.mssf.cz</a:t>
            </a:r>
            <a:endParaRPr lang="cs-CZ" dirty="0" smtClean="0"/>
          </a:p>
          <a:p>
            <a:r>
              <a:rPr lang="cs-CZ" dirty="0" smtClean="0"/>
              <a:t>Potřeba elektronického podpisu</a:t>
            </a:r>
            <a:endParaRPr lang="cs-CZ" dirty="0"/>
          </a:p>
        </p:txBody>
      </p:sp>
      <p:sp>
        <p:nvSpPr>
          <p:cNvPr id="4" name="Zástupný symbol pro zápatí 3"/>
          <p:cNvSpPr>
            <a:spLocks noGrp="1"/>
          </p:cNvSpPr>
          <p:nvPr>
            <p:ph type="ftr" sz="quarter" idx="11"/>
          </p:nvPr>
        </p:nvSpPr>
        <p:spPr/>
        <p:txBody>
          <a:bodyPr/>
          <a:lstStyle/>
          <a:p>
            <a:endParaRPr lang="cs-CZ"/>
          </a:p>
        </p:txBody>
      </p:sp>
      <p:pic>
        <p:nvPicPr>
          <p:cNvPr id="5" name="Picture 2" descr="S:\ASISTENTI\loga\logo mmr + eu.jpg"/>
          <p:cNvPicPr>
            <a:picLocks noChangeAspect="1" noChangeArrowheads="1"/>
          </p:cNvPicPr>
          <p:nvPr/>
        </p:nvPicPr>
        <p:blipFill>
          <a:blip r:embed="rId3" cstate="print"/>
          <a:srcRect/>
          <a:stretch>
            <a:fillRect/>
          </a:stretch>
        </p:blipFill>
        <p:spPr bwMode="auto">
          <a:xfrm>
            <a:off x="1043608" y="5943600"/>
            <a:ext cx="5524500" cy="914400"/>
          </a:xfrm>
          <a:prstGeom prst="rect">
            <a:avLst/>
          </a:prstGeom>
          <a:ln>
            <a:noFill/>
          </a:ln>
          <a:effectLst>
            <a:softEdge rad="112500"/>
          </a:effectLst>
        </p:spPr>
      </p:pic>
      <p:pic>
        <p:nvPicPr>
          <p:cNvPr id="6" name="Picture 3" descr="S:\ASISTENTI\loga\Logo MAS-na web.jpg"/>
          <p:cNvPicPr>
            <a:picLocks noChangeAspect="1" noChangeArrowheads="1"/>
          </p:cNvPicPr>
          <p:nvPr/>
        </p:nvPicPr>
        <p:blipFill>
          <a:blip r:embed="rId4" cstate="print"/>
          <a:srcRect/>
          <a:stretch>
            <a:fillRect/>
          </a:stretch>
        </p:blipFill>
        <p:spPr bwMode="auto">
          <a:xfrm>
            <a:off x="6804248" y="5993904"/>
            <a:ext cx="864096" cy="864096"/>
          </a:xfrm>
          <a:prstGeom prst="rect">
            <a:avLst/>
          </a:prstGeom>
          <a:ln>
            <a:noFill/>
          </a:ln>
          <a:effectLst>
            <a:softEdge rad="31750"/>
          </a:effectLst>
        </p:spPr>
      </p:pic>
    </p:spTree>
  </p:cSld>
  <p:clrMapOvr>
    <a:masterClrMapping/>
  </p:clrMapOvr>
  <p:transition spd="med">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267744" y="2348880"/>
            <a:ext cx="4762872" cy="2895600"/>
          </a:xfrm>
        </p:spPr>
        <p:txBody>
          <a:bodyPr/>
          <a:lstStyle/>
          <a:p>
            <a:pPr algn="ctr"/>
            <a:r>
              <a:rPr lang="cs-CZ" dirty="0" smtClean="0">
                <a:hlinkClick r:id="rId2" action="ppaction://hlinkfile"/>
              </a:rPr>
              <a:t>Postup pro podání </a:t>
            </a:r>
            <a:r>
              <a:rPr lang="cs-CZ" dirty="0" smtClean="0">
                <a:hlinkClick r:id="rId2" action="ppaction://hlinkfile"/>
              </a:rPr>
              <a:t>Žádosti o podporu </a:t>
            </a:r>
            <a:r>
              <a:rPr lang="cs-CZ" dirty="0" smtClean="0">
                <a:hlinkClick r:id="rId2" action="ppaction://hlinkfile"/>
              </a:rPr>
              <a:t>v MS2014+ </a:t>
            </a:r>
            <a:r>
              <a:rPr lang="cs-CZ" dirty="0" smtClean="0"/>
              <a:t>naleznete v příloze č.1 Specifických pravidel            </a:t>
            </a:r>
          </a:p>
          <a:p>
            <a:pPr algn="ctr"/>
            <a:endParaRPr lang="cs-CZ" dirty="0" smtClean="0"/>
          </a:p>
          <a:p>
            <a:pPr algn="ctr"/>
            <a:endParaRPr lang="cs-CZ" dirty="0" smtClean="0"/>
          </a:p>
          <a:p>
            <a:pPr algn="ctr"/>
            <a:endParaRPr lang="cs-CZ" dirty="0" smtClean="0"/>
          </a:p>
          <a:p>
            <a:pPr algn="ctr"/>
            <a:endParaRPr lang="cs-CZ" dirty="0"/>
          </a:p>
        </p:txBody>
      </p:sp>
      <p:sp>
        <p:nvSpPr>
          <p:cNvPr id="2" name="Nadpis 1"/>
          <p:cNvSpPr>
            <a:spLocks noGrp="1"/>
          </p:cNvSpPr>
          <p:nvPr>
            <p:ph type="title"/>
          </p:nvPr>
        </p:nvSpPr>
        <p:spPr/>
        <p:txBody>
          <a:bodyPr/>
          <a:lstStyle/>
          <a:p>
            <a:endParaRPr lang="cs-CZ"/>
          </a:p>
        </p:txBody>
      </p:sp>
      <p:sp>
        <p:nvSpPr>
          <p:cNvPr id="4" name="Zástupný symbol pro zápatí 3"/>
          <p:cNvSpPr>
            <a:spLocks noGrp="1"/>
          </p:cNvSpPr>
          <p:nvPr>
            <p:ph type="ftr" sz="quarter" idx="11"/>
          </p:nvPr>
        </p:nvSpPr>
        <p:spPr/>
        <p:txBody>
          <a:bodyPr/>
          <a:lstStyle/>
          <a:p>
            <a:endParaRPr lang="cs-CZ"/>
          </a:p>
        </p:txBody>
      </p:sp>
      <p:pic>
        <p:nvPicPr>
          <p:cNvPr id="1026" name="Obrázek 2"/>
          <p:cNvPicPr>
            <a:picLocks noChangeAspect="1" noChangeArrowheads="1"/>
          </p:cNvPicPr>
          <p:nvPr/>
        </p:nvPicPr>
        <p:blipFill>
          <a:blip r:embed="rId3" cstate="print"/>
          <a:srcRect/>
          <a:stretch>
            <a:fillRect/>
          </a:stretch>
        </p:blipFill>
        <p:spPr bwMode="auto">
          <a:xfrm>
            <a:off x="539552" y="548680"/>
            <a:ext cx="8182613" cy="5184576"/>
          </a:xfrm>
          <a:prstGeom prst="rect">
            <a:avLst/>
          </a:prstGeom>
          <a:noFill/>
          <a:ln w="9525">
            <a:noFill/>
            <a:miter lim="800000"/>
            <a:headEnd/>
            <a:tailEnd/>
          </a:ln>
        </p:spPr>
      </p:pic>
      <p:pic>
        <p:nvPicPr>
          <p:cNvPr id="6" name="Picture 2" descr="S:\ASISTENTI\loga\logo mmr + eu.jpg"/>
          <p:cNvPicPr>
            <a:picLocks noChangeAspect="1" noChangeArrowheads="1"/>
          </p:cNvPicPr>
          <p:nvPr/>
        </p:nvPicPr>
        <p:blipFill>
          <a:blip r:embed="rId4" cstate="print"/>
          <a:srcRect/>
          <a:stretch>
            <a:fillRect/>
          </a:stretch>
        </p:blipFill>
        <p:spPr bwMode="auto">
          <a:xfrm>
            <a:off x="1043608" y="5943600"/>
            <a:ext cx="5524500" cy="914400"/>
          </a:xfrm>
          <a:prstGeom prst="rect">
            <a:avLst/>
          </a:prstGeom>
          <a:ln>
            <a:noFill/>
          </a:ln>
          <a:effectLst>
            <a:softEdge rad="112500"/>
          </a:effectLst>
        </p:spPr>
      </p:pic>
      <p:pic>
        <p:nvPicPr>
          <p:cNvPr id="7" name="Picture 3" descr="S:\ASISTENTI\loga\Logo MAS-na web.jpg"/>
          <p:cNvPicPr>
            <a:picLocks noChangeAspect="1" noChangeArrowheads="1"/>
          </p:cNvPicPr>
          <p:nvPr/>
        </p:nvPicPr>
        <p:blipFill>
          <a:blip r:embed="rId5" cstate="print"/>
          <a:srcRect/>
          <a:stretch>
            <a:fillRect/>
          </a:stretch>
        </p:blipFill>
        <p:spPr bwMode="auto">
          <a:xfrm>
            <a:off x="6804248" y="5993904"/>
            <a:ext cx="864096" cy="864096"/>
          </a:xfrm>
          <a:prstGeom prst="rect">
            <a:avLst/>
          </a:prstGeom>
          <a:ln>
            <a:noFill/>
          </a:ln>
          <a:effectLst>
            <a:softEdge rad="31750"/>
          </a:effectLst>
        </p:spPr>
      </p:pic>
      <p:pic>
        <p:nvPicPr>
          <p:cNvPr id="3074" name="Picture 2"/>
          <p:cNvPicPr>
            <a:picLocks noChangeAspect="1" noChangeArrowheads="1"/>
          </p:cNvPicPr>
          <p:nvPr/>
        </p:nvPicPr>
        <p:blipFill>
          <a:blip r:embed="rId6" cstate="print"/>
          <a:srcRect l="14369" t="13734" r="15151" b="5068"/>
          <a:stretch>
            <a:fillRect/>
          </a:stretch>
        </p:blipFill>
        <p:spPr bwMode="auto">
          <a:xfrm>
            <a:off x="323528" y="404664"/>
            <a:ext cx="8352928" cy="5413071"/>
          </a:xfrm>
          <a:prstGeom prst="rect">
            <a:avLst/>
          </a:prstGeom>
          <a:noFill/>
          <a:ln w="9525">
            <a:noFill/>
            <a:miter lim="800000"/>
            <a:headEnd/>
            <a:tailEnd/>
          </a:ln>
        </p:spPr>
      </p:pic>
      <p:sp>
        <p:nvSpPr>
          <p:cNvPr id="11" name="Obdélník 10"/>
          <p:cNvSpPr/>
          <p:nvPr/>
        </p:nvSpPr>
        <p:spPr>
          <a:xfrm>
            <a:off x="1979712" y="5229200"/>
            <a:ext cx="3960440"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noFill/>
            </a:endParaRPr>
          </a:p>
        </p:txBody>
      </p:sp>
      <p:pic>
        <p:nvPicPr>
          <p:cNvPr id="3075" name="Obrázek 174"/>
          <p:cNvPicPr>
            <a:picLocks noChangeAspect="1" noChangeArrowheads="1"/>
          </p:cNvPicPr>
          <p:nvPr/>
        </p:nvPicPr>
        <p:blipFill>
          <a:blip r:embed="rId7" cstate="print"/>
          <a:srcRect/>
          <a:stretch>
            <a:fillRect/>
          </a:stretch>
        </p:blipFill>
        <p:spPr bwMode="auto">
          <a:xfrm>
            <a:off x="1115616" y="476672"/>
            <a:ext cx="6813798" cy="5472608"/>
          </a:xfrm>
          <a:prstGeom prst="rect">
            <a:avLst/>
          </a:prstGeom>
          <a:noFill/>
          <a:ln w="9525">
            <a:noFill/>
            <a:miter lim="800000"/>
            <a:headEnd/>
            <a:tailEnd/>
          </a:ln>
        </p:spPr>
      </p:pic>
      <p:sp>
        <p:nvSpPr>
          <p:cNvPr id="13" name="Obdélník 12"/>
          <p:cNvSpPr/>
          <p:nvPr/>
        </p:nvSpPr>
        <p:spPr>
          <a:xfrm>
            <a:off x="1187624" y="404664"/>
            <a:ext cx="1224136" cy="55446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3000" fill="hold"/>
                                        <p:tgtEl>
                                          <p:spTgt spid="1026"/>
                                        </p:tgtEl>
                                        <p:attrNameLst>
                                          <p:attrName>ppt_w</p:attrName>
                                        </p:attrNameLst>
                                      </p:cBhvr>
                                      <p:tavLst>
                                        <p:tav tm="0">
                                          <p:val>
                                            <p:strVal val="#ppt_w*0.70"/>
                                          </p:val>
                                        </p:tav>
                                        <p:tav tm="100000">
                                          <p:val>
                                            <p:strVal val="#ppt_w"/>
                                          </p:val>
                                        </p:tav>
                                      </p:tavLst>
                                    </p:anim>
                                    <p:anim calcmode="lin" valueType="num">
                                      <p:cBhvr>
                                        <p:cTn id="8" dur="3000" fill="hold"/>
                                        <p:tgtEl>
                                          <p:spTgt spid="1026"/>
                                        </p:tgtEl>
                                        <p:attrNameLst>
                                          <p:attrName>ppt_h</p:attrName>
                                        </p:attrNameLst>
                                      </p:cBhvr>
                                      <p:tavLst>
                                        <p:tav tm="0">
                                          <p:val>
                                            <p:strVal val="#ppt_h"/>
                                          </p:val>
                                        </p:tav>
                                        <p:tav tm="100000">
                                          <p:val>
                                            <p:strVal val="#ppt_h"/>
                                          </p:val>
                                        </p:tav>
                                      </p:tavLst>
                                    </p:anim>
                                    <p:animEffect transition="in" filter="fade">
                                      <p:cBhvr>
                                        <p:cTn id="9" dur="3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nodeType="clickEffect">
                                  <p:stCondLst>
                                    <p:cond delay="0"/>
                                  </p:stCondLst>
                                  <p:childTnLst>
                                    <p:anim calcmode="lin" valueType="num">
                                      <p:cBhvr>
                                        <p:cTn id="13" dur="1000"/>
                                        <p:tgtEl>
                                          <p:spTgt spid="1026"/>
                                        </p:tgtEl>
                                        <p:attrNameLst>
                                          <p:attrName>ppt_w</p:attrName>
                                        </p:attrNameLst>
                                      </p:cBhvr>
                                      <p:tavLst>
                                        <p:tav tm="0">
                                          <p:val>
                                            <p:strVal val="ppt_w"/>
                                          </p:val>
                                        </p:tav>
                                        <p:tav tm="100000">
                                          <p:val>
                                            <p:strVal val="ppt_w*0.70"/>
                                          </p:val>
                                        </p:tav>
                                      </p:tavLst>
                                    </p:anim>
                                    <p:anim calcmode="lin" valueType="num">
                                      <p:cBhvr>
                                        <p:cTn id="14" dur="1000"/>
                                        <p:tgtEl>
                                          <p:spTgt spid="1026"/>
                                        </p:tgtEl>
                                        <p:attrNameLst>
                                          <p:attrName>ppt_h</p:attrName>
                                        </p:attrNameLst>
                                      </p:cBhvr>
                                      <p:tavLst>
                                        <p:tav tm="0">
                                          <p:val>
                                            <p:strVal val="ppt_h"/>
                                          </p:val>
                                        </p:tav>
                                        <p:tav tm="100000">
                                          <p:val>
                                            <p:strVal val="ppt_h"/>
                                          </p:val>
                                        </p:tav>
                                      </p:tavLst>
                                    </p:anim>
                                    <p:animEffect transition="out" filter="fade">
                                      <p:cBhvr>
                                        <p:cTn id="15" dur="1000"/>
                                        <p:tgtEl>
                                          <p:spTgt spid="1026"/>
                                        </p:tgtEl>
                                      </p:cBhvr>
                                    </p:animEffect>
                                    <p:set>
                                      <p:cBhvr>
                                        <p:cTn id="16" dur="1" fill="hold">
                                          <p:stCondLst>
                                            <p:cond delay="999"/>
                                          </p:stCondLst>
                                        </p:cTn>
                                        <p:tgtEl>
                                          <p:spTgt spid="1026"/>
                                        </p:tgtEl>
                                        <p:attrNameLst>
                                          <p:attrName>style.visibility</p:attrName>
                                        </p:attrNameLst>
                                      </p:cBhvr>
                                      <p:to>
                                        <p:strVal val="hidden"/>
                                      </p:to>
                                    </p:set>
                                  </p:childTnLst>
                                </p:cTn>
                              </p:par>
                              <p:par>
                                <p:cTn id="17" presetID="55"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ppt_w</p:attrName>
                                        </p:attrNameLst>
                                      </p:cBhvr>
                                      <p:tavLst>
                                        <p:tav tm="0">
                                          <p:val>
                                            <p:strVal val="#ppt_w*0.70"/>
                                          </p:val>
                                        </p:tav>
                                        <p:tav tm="100000">
                                          <p:val>
                                            <p:strVal val="#ppt_w"/>
                                          </p:val>
                                        </p:tav>
                                      </p:tavLst>
                                    </p:anim>
                                    <p:anim calcmode="lin" valueType="num">
                                      <p:cBhvr>
                                        <p:cTn id="20" dur="1000" fill="hold"/>
                                        <p:tgtEl>
                                          <p:spTgt spid="3074"/>
                                        </p:tgtEl>
                                        <p:attrNameLst>
                                          <p:attrName>ppt_h</p:attrName>
                                        </p:attrNameLst>
                                      </p:cBhvr>
                                      <p:tavLst>
                                        <p:tav tm="0">
                                          <p:val>
                                            <p:strVal val="#ppt_h"/>
                                          </p:val>
                                        </p:tav>
                                        <p:tav tm="100000">
                                          <p:val>
                                            <p:strVal val="#ppt_h"/>
                                          </p:val>
                                        </p:tav>
                                      </p:tavLst>
                                    </p:anim>
                                    <p:animEffect transition="in" filter="fade">
                                      <p:cBhvr>
                                        <p:cTn id="21" dur="1000"/>
                                        <p:tgtEl>
                                          <p:spTgt spid="3074"/>
                                        </p:tgtEl>
                                      </p:cBhvr>
                                    </p:animEffect>
                                  </p:childTnLst>
                                </p:cTn>
                              </p:par>
                            </p:childTnLst>
                          </p:cTn>
                        </p:par>
                        <p:par>
                          <p:cTn id="22" fill="hold">
                            <p:stCondLst>
                              <p:cond delay="1000"/>
                            </p:stCondLst>
                            <p:childTnLst>
                              <p:par>
                                <p:cTn id="23" presetID="55"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000" fill="hold"/>
                                        <p:tgtEl>
                                          <p:spTgt spid="11"/>
                                        </p:tgtEl>
                                        <p:attrNameLst>
                                          <p:attrName>ppt_w</p:attrName>
                                        </p:attrNameLst>
                                      </p:cBhvr>
                                      <p:tavLst>
                                        <p:tav tm="0">
                                          <p:val>
                                            <p:strVal val="#ppt_w*0.70"/>
                                          </p:val>
                                        </p:tav>
                                        <p:tav tm="100000">
                                          <p:val>
                                            <p:strVal val="#ppt_w"/>
                                          </p:val>
                                        </p:tav>
                                      </p:tavLst>
                                    </p:anim>
                                    <p:anim calcmode="lin" valueType="num">
                                      <p:cBhvr>
                                        <p:cTn id="26" dur="2000" fill="hold"/>
                                        <p:tgtEl>
                                          <p:spTgt spid="11"/>
                                        </p:tgtEl>
                                        <p:attrNameLst>
                                          <p:attrName>ppt_h</p:attrName>
                                        </p:attrNameLst>
                                      </p:cBhvr>
                                      <p:tavLst>
                                        <p:tav tm="0">
                                          <p:val>
                                            <p:strVal val="#ppt_h"/>
                                          </p:val>
                                        </p:tav>
                                        <p:tav tm="100000">
                                          <p:val>
                                            <p:strVal val="#ppt_h"/>
                                          </p:val>
                                        </p:tav>
                                      </p:tavLst>
                                    </p:anim>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xit" presetSubtype="0" fill="hold" nodeType="clickEffect">
                                  <p:stCondLst>
                                    <p:cond delay="0"/>
                                  </p:stCondLst>
                                  <p:childTnLst>
                                    <p:anim calcmode="lin" valueType="num">
                                      <p:cBhvr>
                                        <p:cTn id="31" dur="1000"/>
                                        <p:tgtEl>
                                          <p:spTgt spid="3074"/>
                                        </p:tgtEl>
                                        <p:attrNameLst>
                                          <p:attrName>ppt_w</p:attrName>
                                        </p:attrNameLst>
                                      </p:cBhvr>
                                      <p:tavLst>
                                        <p:tav tm="0">
                                          <p:val>
                                            <p:strVal val="ppt_w"/>
                                          </p:val>
                                        </p:tav>
                                        <p:tav tm="100000">
                                          <p:val>
                                            <p:strVal val="ppt_w*0.70"/>
                                          </p:val>
                                        </p:tav>
                                      </p:tavLst>
                                    </p:anim>
                                    <p:anim calcmode="lin" valueType="num">
                                      <p:cBhvr>
                                        <p:cTn id="32" dur="1000"/>
                                        <p:tgtEl>
                                          <p:spTgt spid="3074"/>
                                        </p:tgtEl>
                                        <p:attrNameLst>
                                          <p:attrName>ppt_h</p:attrName>
                                        </p:attrNameLst>
                                      </p:cBhvr>
                                      <p:tavLst>
                                        <p:tav tm="0">
                                          <p:val>
                                            <p:strVal val="ppt_h"/>
                                          </p:val>
                                        </p:tav>
                                        <p:tav tm="100000">
                                          <p:val>
                                            <p:strVal val="ppt_h"/>
                                          </p:val>
                                        </p:tav>
                                      </p:tavLst>
                                    </p:anim>
                                    <p:animEffect transition="out" filter="fade">
                                      <p:cBhvr>
                                        <p:cTn id="33" dur="1000"/>
                                        <p:tgtEl>
                                          <p:spTgt spid="3074"/>
                                        </p:tgtEl>
                                      </p:cBhvr>
                                    </p:animEffect>
                                    <p:set>
                                      <p:cBhvr>
                                        <p:cTn id="34" dur="1" fill="hold">
                                          <p:stCondLst>
                                            <p:cond delay="999"/>
                                          </p:stCondLst>
                                        </p:cTn>
                                        <p:tgtEl>
                                          <p:spTgt spid="3074"/>
                                        </p:tgtEl>
                                        <p:attrNameLst>
                                          <p:attrName>style.visibility</p:attrName>
                                        </p:attrNameLst>
                                      </p:cBhvr>
                                      <p:to>
                                        <p:strVal val="hidden"/>
                                      </p:to>
                                    </p:set>
                                  </p:childTnLst>
                                </p:cTn>
                              </p:par>
                              <p:par>
                                <p:cTn id="35" presetID="55" presetClass="exit" presetSubtype="0" fill="hold" grpId="1" nodeType="withEffect">
                                  <p:stCondLst>
                                    <p:cond delay="0"/>
                                  </p:stCondLst>
                                  <p:childTnLst>
                                    <p:anim calcmode="lin" valueType="num">
                                      <p:cBhvr>
                                        <p:cTn id="36" dur="1000"/>
                                        <p:tgtEl>
                                          <p:spTgt spid="11"/>
                                        </p:tgtEl>
                                        <p:attrNameLst>
                                          <p:attrName>ppt_w</p:attrName>
                                        </p:attrNameLst>
                                      </p:cBhvr>
                                      <p:tavLst>
                                        <p:tav tm="0">
                                          <p:val>
                                            <p:strVal val="ppt_w"/>
                                          </p:val>
                                        </p:tav>
                                        <p:tav tm="100000">
                                          <p:val>
                                            <p:strVal val="ppt_w*0.70"/>
                                          </p:val>
                                        </p:tav>
                                      </p:tavLst>
                                    </p:anim>
                                    <p:anim calcmode="lin" valueType="num">
                                      <p:cBhvr>
                                        <p:cTn id="37" dur="1000"/>
                                        <p:tgtEl>
                                          <p:spTgt spid="11"/>
                                        </p:tgtEl>
                                        <p:attrNameLst>
                                          <p:attrName>ppt_h</p:attrName>
                                        </p:attrNameLst>
                                      </p:cBhvr>
                                      <p:tavLst>
                                        <p:tav tm="0">
                                          <p:val>
                                            <p:strVal val="ppt_h"/>
                                          </p:val>
                                        </p:tav>
                                        <p:tav tm="100000">
                                          <p:val>
                                            <p:strVal val="ppt_h"/>
                                          </p:val>
                                        </p:tav>
                                      </p:tavLst>
                                    </p:anim>
                                    <p:animEffect transition="out" filter="fade">
                                      <p:cBhvr>
                                        <p:cTn id="38" dur="1000"/>
                                        <p:tgtEl>
                                          <p:spTgt spid="11"/>
                                        </p:tgtEl>
                                      </p:cBhvr>
                                    </p:animEffect>
                                    <p:set>
                                      <p:cBhvr>
                                        <p:cTn id="39" dur="1" fill="hold">
                                          <p:stCondLst>
                                            <p:cond delay="999"/>
                                          </p:stCondLst>
                                        </p:cTn>
                                        <p:tgtEl>
                                          <p:spTgt spid="11"/>
                                        </p:tgtEl>
                                        <p:attrNameLst>
                                          <p:attrName>style.visibility</p:attrName>
                                        </p:attrNameLst>
                                      </p:cBhvr>
                                      <p:to>
                                        <p:strVal val="hidden"/>
                                      </p:to>
                                    </p:set>
                                  </p:childTnLst>
                                </p:cTn>
                              </p:par>
                              <p:par>
                                <p:cTn id="40" presetID="55" presetClass="entr" presetSubtype="0" fill="hold" nodeType="withEffect">
                                  <p:stCondLst>
                                    <p:cond delay="0"/>
                                  </p:stCondLst>
                                  <p:childTnLst>
                                    <p:set>
                                      <p:cBhvr>
                                        <p:cTn id="41" dur="1" fill="hold">
                                          <p:stCondLst>
                                            <p:cond delay="0"/>
                                          </p:stCondLst>
                                        </p:cTn>
                                        <p:tgtEl>
                                          <p:spTgt spid="3075"/>
                                        </p:tgtEl>
                                        <p:attrNameLst>
                                          <p:attrName>style.visibility</p:attrName>
                                        </p:attrNameLst>
                                      </p:cBhvr>
                                      <p:to>
                                        <p:strVal val="visible"/>
                                      </p:to>
                                    </p:set>
                                    <p:anim calcmode="lin" valueType="num">
                                      <p:cBhvr>
                                        <p:cTn id="42" dur="1000" fill="hold"/>
                                        <p:tgtEl>
                                          <p:spTgt spid="3075"/>
                                        </p:tgtEl>
                                        <p:attrNameLst>
                                          <p:attrName>ppt_w</p:attrName>
                                        </p:attrNameLst>
                                      </p:cBhvr>
                                      <p:tavLst>
                                        <p:tav tm="0">
                                          <p:val>
                                            <p:strVal val="#ppt_w*0.70"/>
                                          </p:val>
                                        </p:tav>
                                        <p:tav tm="100000">
                                          <p:val>
                                            <p:strVal val="#ppt_w"/>
                                          </p:val>
                                        </p:tav>
                                      </p:tavLst>
                                    </p:anim>
                                    <p:anim calcmode="lin" valueType="num">
                                      <p:cBhvr>
                                        <p:cTn id="43" dur="1000" fill="hold"/>
                                        <p:tgtEl>
                                          <p:spTgt spid="3075"/>
                                        </p:tgtEl>
                                        <p:attrNameLst>
                                          <p:attrName>ppt_h</p:attrName>
                                        </p:attrNameLst>
                                      </p:cBhvr>
                                      <p:tavLst>
                                        <p:tav tm="0">
                                          <p:val>
                                            <p:strVal val="#ppt_h"/>
                                          </p:val>
                                        </p:tav>
                                        <p:tav tm="100000">
                                          <p:val>
                                            <p:strVal val="#ppt_h"/>
                                          </p:val>
                                        </p:tav>
                                      </p:tavLst>
                                    </p:anim>
                                    <p:animEffect transition="in" filter="fade">
                                      <p:cBhvr>
                                        <p:cTn id="44" dur="1000"/>
                                        <p:tgtEl>
                                          <p:spTgt spid="3075"/>
                                        </p:tgtEl>
                                      </p:cBhvr>
                                    </p:animEffect>
                                  </p:childTnLst>
                                </p:cTn>
                              </p:par>
                            </p:childTnLst>
                          </p:cTn>
                        </p:par>
                        <p:par>
                          <p:cTn id="45" fill="hold">
                            <p:stCondLst>
                              <p:cond delay="1000"/>
                            </p:stCondLst>
                            <p:childTnLst>
                              <p:par>
                                <p:cTn id="46" presetID="55"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2000" fill="hold"/>
                                        <p:tgtEl>
                                          <p:spTgt spid="13"/>
                                        </p:tgtEl>
                                        <p:attrNameLst>
                                          <p:attrName>ppt_w</p:attrName>
                                        </p:attrNameLst>
                                      </p:cBhvr>
                                      <p:tavLst>
                                        <p:tav tm="0">
                                          <p:val>
                                            <p:strVal val="#ppt_w*0.70"/>
                                          </p:val>
                                        </p:tav>
                                        <p:tav tm="100000">
                                          <p:val>
                                            <p:strVal val="#ppt_w"/>
                                          </p:val>
                                        </p:tav>
                                      </p:tavLst>
                                    </p:anim>
                                    <p:anim calcmode="lin" valueType="num">
                                      <p:cBhvr>
                                        <p:cTn id="49" dur="2000" fill="hold"/>
                                        <p:tgtEl>
                                          <p:spTgt spid="13"/>
                                        </p:tgtEl>
                                        <p:attrNameLst>
                                          <p:attrName>ppt_h</p:attrName>
                                        </p:attrNameLst>
                                      </p:cBhvr>
                                      <p:tavLst>
                                        <p:tav tm="0">
                                          <p:val>
                                            <p:strVal val="#ppt_h"/>
                                          </p:val>
                                        </p:tav>
                                        <p:tav tm="100000">
                                          <p:val>
                                            <p:strVal val="#ppt_h"/>
                                          </p:val>
                                        </p:tav>
                                      </p:tavLst>
                                    </p:anim>
                                    <p:animEffect transition="in" filter="fade">
                                      <p:cBhvr>
                                        <p:cTn id="50" dur="2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xit" presetSubtype="0" fill="hold" nodeType="clickEffect">
                                  <p:stCondLst>
                                    <p:cond delay="0"/>
                                  </p:stCondLst>
                                  <p:childTnLst>
                                    <p:anim calcmode="lin" valueType="num">
                                      <p:cBhvr>
                                        <p:cTn id="54" dur="1000"/>
                                        <p:tgtEl>
                                          <p:spTgt spid="3075"/>
                                        </p:tgtEl>
                                        <p:attrNameLst>
                                          <p:attrName>ppt_w</p:attrName>
                                        </p:attrNameLst>
                                      </p:cBhvr>
                                      <p:tavLst>
                                        <p:tav tm="0">
                                          <p:val>
                                            <p:strVal val="ppt_w"/>
                                          </p:val>
                                        </p:tav>
                                        <p:tav tm="100000">
                                          <p:val>
                                            <p:strVal val="ppt_w*0.70"/>
                                          </p:val>
                                        </p:tav>
                                      </p:tavLst>
                                    </p:anim>
                                    <p:anim calcmode="lin" valueType="num">
                                      <p:cBhvr>
                                        <p:cTn id="55" dur="1000"/>
                                        <p:tgtEl>
                                          <p:spTgt spid="3075"/>
                                        </p:tgtEl>
                                        <p:attrNameLst>
                                          <p:attrName>ppt_h</p:attrName>
                                        </p:attrNameLst>
                                      </p:cBhvr>
                                      <p:tavLst>
                                        <p:tav tm="0">
                                          <p:val>
                                            <p:strVal val="ppt_h"/>
                                          </p:val>
                                        </p:tav>
                                        <p:tav tm="100000">
                                          <p:val>
                                            <p:strVal val="ppt_h"/>
                                          </p:val>
                                        </p:tav>
                                      </p:tavLst>
                                    </p:anim>
                                    <p:animEffect transition="out" filter="fade">
                                      <p:cBhvr>
                                        <p:cTn id="56" dur="1000"/>
                                        <p:tgtEl>
                                          <p:spTgt spid="3075"/>
                                        </p:tgtEl>
                                      </p:cBhvr>
                                    </p:animEffect>
                                    <p:set>
                                      <p:cBhvr>
                                        <p:cTn id="57" dur="1" fill="hold">
                                          <p:stCondLst>
                                            <p:cond delay="999"/>
                                          </p:stCondLst>
                                        </p:cTn>
                                        <p:tgtEl>
                                          <p:spTgt spid="3075"/>
                                        </p:tgtEl>
                                        <p:attrNameLst>
                                          <p:attrName>style.visibility</p:attrName>
                                        </p:attrNameLst>
                                      </p:cBhvr>
                                      <p:to>
                                        <p:strVal val="hidden"/>
                                      </p:to>
                                    </p:set>
                                  </p:childTnLst>
                                </p:cTn>
                              </p:par>
                              <p:par>
                                <p:cTn id="58" presetID="55" presetClass="exit" presetSubtype="0" fill="hold" grpId="1" nodeType="withEffect">
                                  <p:stCondLst>
                                    <p:cond delay="0"/>
                                  </p:stCondLst>
                                  <p:childTnLst>
                                    <p:anim calcmode="lin" valueType="num">
                                      <p:cBhvr>
                                        <p:cTn id="59" dur="1000"/>
                                        <p:tgtEl>
                                          <p:spTgt spid="13"/>
                                        </p:tgtEl>
                                        <p:attrNameLst>
                                          <p:attrName>ppt_w</p:attrName>
                                        </p:attrNameLst>
                                      </p:cBhvr>
                                      <p:tavLst>
                                        <p:tav tm="0">
                                          <p:val>
                                            <p:strVal val="ppt_w"/>
                                          </p:val>
                                        </p:tav>
                                        <p:tav tm="100000">
                                          <p:val>
                                            <p:strVal val="ppt_w*0.70"/>
                                          </p:val>
                                        </p:tav>
                                      </p:tavLst>
                                    </p:anim>
                                    <p:anim calcmode="lin" valueType="num">
                                      <p:cBhvr>
                                        <p:cTn id="60" dur="1000"/>
                                        <p:tgtEl>
                                          <p:spTgt spid="13"/>
                                        </p:tgtEl>
                                        <p:attrNameLst>
                                          <p:attrName>ppt_h</p:attrName>
                                        </p:attrNameLst>
                                      </p:cBhvr>
                                      <p:tavLst>
                                        <p:tav tm="0">
                                          <p:val>
                                            <p:strVal val="ppt_h"/>
                                          </p:val>
                                        </p:tav>
                                        <p:tav tm="100000">
                                          <p:val>
                                            <p:strVal val="ppt_h"/>
                                          </p:val>
                                        </p:tav>
                                      </p:tavLst>
                                    </p:anim>
                                    <p:animEffect transition="out" filter="fade">
                                      <p:cBhvr>
                                        <p:cTn id="61" dur="1000"/>
                                        <p:tgtEl>
                                          <p:spTgt spid="13"/>
                                        </p:tgtEl>
                                      </p:cBhvr>
                                    </p:animEffect>
                                    <p:set>
                                      <p:cBhvr>
                                        <p:cTn id="62"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OBSAH SEMINÁŘE</a:t>
            </a:r>
            <a:endParaRPr lang="cs-CZ" b="1" dirty="0"/>
          </a:p>
        </p:txBody>
      </p:sp>
      <p:sp>
        <p:nvSpPr>
          <p:cNvPr id="3" name="Zástupný symbol pro obsah 2"/>
          <p:cNvSpPr>
            <a:spLocks noGrp="1"/>
          </p:cNvSpPr>
          <p:nvPr>
            <p:ph idx="1"/>
          </p:nvPr>
        </p:nvSpPr>
        <p:spPr/>
        <p:txBody>
          <a:bodyPr/>
          <a:lstStyle/>
          <a:p>
            <a:r>
              <a:rPr lang="cs-CZ" dirty="0" smtClean="0">
                <a:hlinkClick r:id="" action="ppaction://hlinkshowjump?jump=nextslide"/>
              </a:rPr>
              <a:t>Představení výzvy</a:t>
            </a:r>
            <a:endParaRPr lang="cs-CZ" dirty="0" smtClean="0"/>
          </a:p>
          <a:p>
            <a:r>
              <a:rPr lang="cs-CZ" dirty="0" smtClean="0">
                <a:hlinkClick r:id="rId2" action="ppaction://hlinksldjump"/>
              </a:rPr>
              <a:t>Forma a způsob podání žádosti o podporu</a:t>
            </a:r>
            <a:endParaRPr lang="cs-CZ" dirty="0" smtClean="0"/>
          </a:p>
          <a:p>
            <a:r>
              <a:rPr lang="cs-CZ" dirty="0" smtClean="0">
                <a:hlinkClick r:id="rId3" action="ppaction://hlinksldjump"/>
              </a:rPr>
              <a:t>Hodnocení a výběr projektu</a:t>
            </a:r>
            <a:endParaRPr lang="cs-CZ" dirty="0" smtClean="0"/>
          </a:p>
          <a:p>
            <a:r>
              <a:rPr lang="cs-CZ" dirty="0" smtClean="0">
                <a:hlinkClick r:id="rId4" action="ppaction://hlinksldjump"/>
              </a:rPr>
              <a:t>Publicita</a:t>
            </a:r>
            <a:endParaRPr lang="cs-CZ" dirty="0" smtClean="0"/>
          </a:p>
          <a:p>
            <a:r>
              <a:rPr lang="cs-CZ" dirty="0" smtClean="0">
                <a:hlinkClick r:id="rId5" action="ppaction://hlinksldjump"/>
              </a:rPr>
              <a:t>Monitorování projektu</a:t>
            </a:r>
            <a:endParaRPr lang="cs-CZ" dirty="0" smtClean="0"/>
          </a:p>
          <a:p>
            <a:r>
              <a:rPr lang="cs-CZ" dirty="0" smtClean="0">
                <a:hlinkClick r:id="rId6" action="ppaction://hlinksldjump"/>
              </a:rPr>
              <a:t>Dokumentace</a:t>
            </a:r>
            <a:endParaRPr lang="cs-CZ" dirty="0" smtClean="0"/>
          </a:p>
          <a:p>
            <a:r>
              <a:rPr lang="cs-CZ" dirty="0" smtClean="0"/>
              <a:t>Dotazy</a:t>
            </a:r>
            <a:endParaRPr lang="cs-CZ" dirty="0"/>
          </a:p>
        </p:txBody>
      </p:sp>
      <p:pic>
        <p:nvPicPr>
          <p:cNvPr id="5" name="Picture 2" descr="S:\ASISTENTI\loga\logo mmr + eu.jpg"/>
          <p:cNvPicPr>
            <a:picLocks noChangeAspect="1" noChangeArrowheads="1"/>
          </p:cNvPicPr>
          <p:nvPr/>
        </p:nvPicPr>
        <p:blipFill>
          <a:blip r:embed="rId7" cstate="print"/>
          <a:srcRect/>
          <a:stretch>
            <a:fillRect/>
          </a:stretch>
        </p:blipFill>
        <p:spPr bwMode="auto">
          <a:xfrm>
            <a:off x="971600" y="5943600"/>
            <a:ext cx="5524500" cy="914400"/>
          </a:xfrm>
          <a:prstGeom prst="rect">
            <a:avLst/>
          </a:prstGeom>
          <a:ln>
            <a:noFill/>
          </a:ln>
          <a:effectLst>
            <a:softEdge rad="112500"/>
          </a:effectLst>
        </p:spPr>
      </p:pic>
      <p:pic>
        <p:nvPicPr>
          <p:cNvPr id="6" name="Picture 3" descr="S:\ASISTENTI\loga\Logo MAS-na web.jpg"/>
          <p:cNvPicPr>
            <a:picLocks noChangeAspect="1" noChangeArrowheads="1"/>
          </p:cNvPicPr>
          <p:nvPr/>
        </p:nvPicPr>
        <p:blipFill>
          <a:blip r:embed="rId8" cstate="print"/>
          <a:srcRect/>
          <a:stretch>
            <a:fillRect/>
          </a:stretch>
        </p:blipFill>
        <p:spPr bwMode="auto">
          <a:xfrm>
            <a:off x="6804248" y="5993904"/>
            <a:ext cx="864096" cy="864096"/>
          </a:xfrm>
          <a:prstGeom prst="rect">
            <a:avLst/>
          </a:prstGeom>
          <a:ln>
            <a:noFill/>
          </a:ln>
          <a:effectLst>
            <a:softEdge rad="31750"/>
          </a:effectLst>
        </p:spPr>
      </p:pic>
    </p:spTree>
  </p:cSld>
  <p:clrMapOvr>
    <a:masterClrMapping/>
  </p:clrMapOvr>
  <p:transition spd="med">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t>Další důležité informace</a:t>
            </a:r>
            <a:endParaRPr lang="cs-CZ" sz="3600" dirty="0"/>
          </a:p>
        </p:txBody>
      </p:sp>
      <p:sp>
        <p:nvSpPr>
          <p:cNvPr id="3" name="Zástupný symbol pro obsah 2"/>
          <p:cNvSpPr>
            <a:spLocks noGrp="1"/>
          </p:cNvSpPr>
          <p:nvPr>
            <p:ph idx="1"/>
          </p:nvPr>
        </p:nvSpPr>
        <p:spPr/>
        <p:txBody>
          <a:bodyPr/>
          <a:lstStyle/>
          <a:p>
            <a:endParaRPr lang="cs-CZ" dirty="0" smtClean="0"/>
          </a:p>
          <a:p>
            <a:r>
              <a:rPr lang="cs-CZ" dirty="0" smtClean="0"/>
              <a:t>Udržitelnost (kap. 8 Specifických pravidel) projektů je 5 let od provedení poslední platby na účet příjemce (přesné datum sdělí CRR)</a:t>
            </a:r>
          </a:p>
          <a:p>
            <a:r>
              <a:rPr lang="cs-CZ" dirty="0" smtClean="0"/>
              <a:t>Realizace projektu nesmí být ukončena před podáním Žádosti o podporu</a:t>
            </a:r>
          </a:p>
          <a:p>
            <a:r>
              <a:rPr lang="cs-CZ" dirty="0" smtClean="0"/>
              <a:t>Etapy projektu nesmí být kratší než 3 měsíce</a:t>
            </a:r>
            <a:endParaRPr lang="cs-CZ" dirty="0"/>
          </a:p>
        </p:txBody>
      </p:sp>
      <p:sp>
        <p:nvSpPr>
          <p:cNvPr id="4" name="Zástupný symbol pro zápatí 3"/>
          <p:cNvSpPr>
            <a:spLocks noGrp="1"/>
          </p:cNvSpPr>
          <p:nvPr>
            <p:ph type="ftr" sz="quarter" idx="11"/>
          </p:nvPr>
        </p:nvSpPr>
        <p:spPr/>
        <p:txBody>
          <a:bodyPr/>
          <a:lstStyle/>
          <a:p>
            <a:endParaRPr lang="cs-CZ"/>
          </a:p>
        </p:txBody>
      </p:sp>
      <p:pic>
        <p:nvPicPr>
          <p:cNvPr id="5" name="Picture 2" descr="S:\ASISTENTI\loga\logo mmr + eu.jpg"/>
          <p:cNvPicPr>
            <a:picLocks noChangeAspect="1" noChangeArrowheads="1"/>
          </p:cNvPicPr>
          <p:nvPr/>
        </p:nvPicPr>
        <p:blipFill>
          <a:blip r:embed="rId2" cstate="print"/>
          <a:srcRect/>
          <a:stretch>
            <a:fillRect/>
          </a:stretch>
        </p:blipFill>
        <p:spPr bwMode="auto">
          <a:xfrm>
            <a:off x="1043608" y="5943600"/>
            <a:ext cx="5524500" cy="914400"/>
          </a:xfrm>
          <a:prstGeom prst="rect">
            <a:avLst/>
          </a:prstGeom>
          <a:ln>
            <a:noFill/>
          </a:ln>
          <a:effectLst>
            <a:softEdge rad="112500"/>
          </a:effectLst>
        </p:spPr>
      </p:pic>
      <p:pic>
        <p:nvPicPr>
          <p:cNvPr id="6" name="Picture 3" descr="S:\ASISTENTI\loga\Logo MAS-na web.jpg"/>
          <p:cNvPicPr>
            <a:picLocks noChangeAspect="1" noChangeArrowheads="1"/>
          </p:cNvPicPr>
          <p:nvPr/>
        </p:nvPicPr>
        <p:blipFill>
          <a:blip r:embed="rId3" cstate="print"/>
          <a:srcRect/>
          <a:stretch>
            <a:fillRect/>
          </a:stretch>
        </p:blipFill>
        <p:spPr bwMode="auto">
          <a:xfrm>
            <a:off x="6804248" y="5993904"/>
            <a:ext cx="864096" cy="864096"/>
          </a:xfrm>
          <a:prstGeom prst="rect">
            <a:avLst/>
          </a:prstGeom>
          <a:ln>
            <a:noFill/>
          </a:ln>
          <a:effectLst>
            <a:softEdge rad="31750"/>
          </a:effectLst>
        </p:spPr>
      </p:pic>
    </p:spTree>
  </p:cSld>
  <p:clrMapOvr>
    <a:masterClrMapping/>
  </p:clrMapOvr>
  <p:transition spd="med">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24744"/>
            <a:ext cx="8229600" cy="1143000"/>
          </a:xfrm>
        </p:spPr>
        <p:txBody>
          <a:bodyPr>
            <a:normAutofit fontScale="90000"/>
          </a:bodyPr>
          <a:lstStyle/>
          <a:p>
            <a:pPr algn="ctr"/>
            <a:r>
              <a:rPr lang="cs-CZ" b="1" dirty="0" smtClean="0"/>
              <a:t>HODNOCENÍ A VÝBĚR PROJEKTŮ</a:t>
            </a:r>
            <a:endParaRPr lang="cs-CZ" b="1" dirty="0"/>
          </a:p>
        </p:txBody>
      </p:sp>
      <p:sp>
        <p:nvSpPr>
          <p:cNvPr id="4" name="Zástupný symbol pro zápatí 3"/>
          <p:cNvSpPr>
            <a:spLocks noGrp="1"/>
          </p:cNvSpPr>
          <p:nvPr>
            <p:ph type="ftr" sz="quarter" idx="11"/>
          </p:nvPr>
        </p:nvSpPr>
        <p:spPr/>
        <p:txBody>
          <a:bodyPr/>
          <a:lstStyle/>
          <a:p>
            <a:endParaRPr lang="cs-CZ"/>
          </a:p>
        </p:txBody>
      </p:sp>
      <p:pic>
        <p:nvPicPr>
          <p:cNvPr id="5" name="Zástupný symbol pro obsah 3">
            <a:extLst>
              <a:ext uri="{FF2B5EF4-FFF2-40B4-BE49-F238E27FC236}">
                <a16:creationId xmlns:a16="http://schemas.microsoft.com/office/drawing/2014/main" xmlns="" id="{704E978D-629F-4918-8B1D-EE5A036D5AF3}"/>
              </a:ext>
            </a:extLst>
          </p:cNvPr>
          <p:cNvPicPr>
            <a:picLocks noGrp="1" noChangeAspect="1"/>
          </p:cNvPicPr>
          <p:nvPr>
            <p:ph idx="1"/>
          </p:nvPr>
        </p:nvPicPr>
        <p:blipFill>
          <a:blip r:embed="rId2" cstate="print">
            <a:grayscl/>
          </a:blip>
          <a:stretch>
            <a:fillRect/>
          </a:stretch>
        </p:blipFill>
        <p:spPr>
          <a:xfrm>
            <a:off x="467544" y="2708920"/>
            <a:ext cx="8229600" cy="2719010"/>
          </a:xfrm>
          <a:prstGeom prst="rect">
            <a:avLst/>
          </a:prstGeom>
          <a:effectLst>
            <a:outerShdw blurRad="50800" dist="50800" dir="5400000" algn="ctr" rotWithShape="0">
              <a:srgbClr val="002060"/>
            </a:outerShdw>
          </a:effectLst>
        </p:spPr>
      </p:pic>
      <p:pic>
        <p:nvPicPr>
          <p:cNvPr id="6" name="Picture 2" descr="S:\ASISTENTI\loga\logo mmr + eu.jpg"/>
          <p:cNvPicPr>
            <a:picLocks noChangeAspect="1" noChangeArrowheads="1"/>
          </p:cNvPicPr>
          <p:nvPr/>
        </p:nvPicPr>
        <p:blipFill>
          <a:blip r:embed="rId3" cstate="print"/>
          <a:srcRect/>
          <a:stretch>
            <a:fillRect/>
          </a:stretch>
        </p:blipFill>
        <p:spPr bwMode="auto">
          <a:xfrm>
            <a:off x="1043608" y="5943600"/>
            <a:ext cx="5524500" cy="914400"/>
          </a:xfrm>
          <a:prstGeom prst="rect">
            <a:avLst/>
          </a:prstGeom>
          <a:ln>
            <a:noFill/>
          </a:ln>
          <a:effectLst>
            <a:softEdge rad="112500"/>
          </a:effectLst>
        </p:spPr>
      </p:pic>
      <p:pic>
        <p:nvPicPr>
          <p:cNvPr id="7" name="Picture 3" descr="S:\ASISTENTI\loga\Logo MAS-na web.jpg"/>
          <p:cNvPicPr>
            <a:picLocks noChangeAspect="1" noChangeArrowheads="1"/>
          </p:cNvPicPr>
          <p:nvPr/>
        </p:nvPicPr>
        <p:blipFill>
          <a:blip r:embed="rId4" cstate="print"/>
          <a:srcRect/>
          <a:stretch>
            <a:fillRect/>
          </a:stretch>
        </p:blipFill>
        <p:spPr bwMode="auto">
          <a:xfrm>
            <a:off x="6804248" y="5993904"/>
            <a:ext cx="864096" cy="864096"/>
          </a:xfrm>
          <a:prstGeom prst="rect">
            <a:avLst/>
          </a:prstGeom>
          <a:ln>
            <a:noFill/>
          </a:ln>
          <a:effectLst>
            <a:softEdge rad="31750"/>
          </a:effectLst>
        </p:spPr>
      </p:pic>
    </p:spTree>
  </p:cSld>
  <p:clrMapOvr>
    <a:masterClrMapping/>
  </p:clrMapOvr>
  <p:transition spd="med">
    <p:spli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24744"/>
            <a:ext cx="8229600" cy="1143000"/>
          </a:xfrm>
        </p:spPr>
        <p:txBody>
          <a:bodyPr>
            <a:normAutofit/>
          </a:bodyPr>
          <a:lstStyle/>
          <a:p>
            <a:r>
              <a:rPr lang="cs-CZ" sz="3600" dirty="0" smtClean="0"/>
              <a:t>FORMÁLNÍ HODNOCENÍ A PŘIJATELNOST</a:t>
            </a:r>
            <a:endParaRPr lang="cs-CZ" sz="3600" dirty="0"/>
          </a:p>
        </p:txBody>
      </p:sp>
      <p:sp>
        <p:nvSpPr>
          <p:cNvPr id="3" name="Zástupný symbol pro obsah 2"/>
          <p:cNvSpPr>
            <a:spLocks noGrp="1"/>
          </p:cNvSpPr>
          <p:nvPr>
            <p:ph idx="1"/>
          </p:nvPr>
        </p:nvSpPr>
        <p:spPr>
          <a:xfrm>
            <a:off x="457200" y="2420888"/>
            <a:ext cx="8229600" cy="3903712"/>
          </a:xfrm>
        </p:spPr>
        <p:txBody>
          <a:bodyPr/>
          <a:lstStyle/>
          <a:p>
            <a:pPr lvl="1"/>
            <a:r>
              <a:rPr lang="cs-CZ" dirty="0" smtClean="0"/>
              <a:t>Hodnotí kancelář MAS Znojemské vinařství, z.s.</a:t>
            </a:r>
          </a:p>
          <a:p>
            <a:pPr lvl="1"/>
            <a:r>
              <a:rPr lang="cs-CZ" dirty="0" smtClean="0"/>
              <a:t>Kritéria FN a P– viz </a:t>
            </a:r>
            <a:r>
              <a:rPr lang="cs-CZ" dirty="0" smtClean="0">
                <a:hlinkClick r:id="rId2" action="ppaction://hlinkfile"/>
              </a:rPr>
              <a:t>příloha Výzvy č.1 MAS Znojemské vinařství, z.s. – IROP – Rozvíjet dopravu</a:t>
            </a:r>
            <a:endParaRPr lang="cs-CZ" dirty="0" smtClean="0"/>
          </a:p>
          <a:p>
            <a:pPr lvl="1"/>
            <a:r>
              <a:rPr lang="cs-CZ" dirty="0" smtClean="0"/>
              <a:t>Pro kladné hodnocení je nutnost splnit veškerá stanovená kritéria (napravitelná/nenapravitelná)</a:t>
            </a:r>
          </a:p>
          <a:p>
            <a:pPr lvl="1"/>
            <a:r>
              <a:rPr lang="cs-CZ" dirty="0" smtClean="0"/>
              <a:t>Délka trvání </a:t>
            </a:r>
            <a:r>
              <a:rPr lang="cs-CZ" dirty="0" err="1" smtClean="0"/>
              <a:t>FNaP</a:t>
            </a:r>
            <a:r>
              <a:rPr lang="cs-CZ" dirty="0" smtClean="0"/>
              <a:t>: max. 40 pracovních dní</a:t>
            </a:r>
          </a:p>
          <a:p>
            <a:pPr>
              <a:buNone/>
            </a:pPr>
            <a:endParaRPr lang="cs-CZ" dirty="0"/>
          </a:p>
        </p:txBody>
      </p:sp>
      <p:sp>
        <p:nvSpPr>
          <p:cNvPr id="4" name="Zástupný symbol pro zápatí 3"/>
          <p:cNvSpPr>
            <a:spLocks noGrp="1"/>
          </p:cNvSpPr>
          <p:nvPr>
            <p:ph type="ftr" sz="quarter" idx="11"/>
          </p:nvPr>
        </p:nvSpPr>
        <p:spPr/>
        <p:txBody>
          <a:bodyPr/>
          <a:lstStyle/>
          <a:p>
            <a:endParaRPr lang="cs-CZ"/>
          </a:p>
        </p:txBody>
      </p:sp>
      <p:pic>
        <p:nvPicPr>
          <p:cNvPr id="5" name="Picture 2" descr="S:\ASISTENTI\loga\logo mmr + eu.jpg"/>
          <p:cNvPicPr>
            <a:picLocks noChangeAspect="1" noChangeArrowheads="1"/>
          </p:cNvPicPr>
          <p:nvPr/>
        </p:nvPicPr>
        <p:blipFill>
          <a:blip r:embed="rId3" cstate="print"/>
          <a:srcRect/>
          <a:stretch>
            <a:fillRect/>
          </a:stretch>
        </p:blipFill>
        <p:spPr bwMode="auto">
          <a:xfrm>
            <a:off x="1043608" y="5943600"/>
            <a:ext cx="5524500" cy="914400"/>
          </a:xfrm>
          <a:prstGeom prst="rect">
            <a:avLst/>
          </a:prstGeom>
          <a:ln>
            <a:noFill/>
          </a:ln>
          <a:effectLst>
            <a:softEdge rad="112500"/>
          </a:effectLst>
        </p:spPr>
      </p:pic>
      <p:pic>
        <p:nvPicPr>
          <p:cNvPr id="6" name="Picture 3" descr="S:\ASISTENTI\loga\Logo MAS-na web.jpg"/>
          <p:cNvPicPr>
            <a:picLocks noChangeAspect="1" noChangeArrowheads="1"/>
          </p:cNvPicPr>
          <p:nvPr/>
        </p:nvPicPr>
        <p:blipFill>
          <a:blip r:embed="rId4" cstate="print"/>
          <a:srcRect/>
          <a:stretch>
            <a:fillRect/>
          </a:stretch>
        </p:blipFill>
        <p:spPr bwMode="auto">
          <a:xfrm>
            <a:off x="6804248" y="5993904"/>
            <a:ext cx="864096" cy="864096"/>
          </a:xfrm>
          <a:prstGeom prst="rect">
            <a:avLst/>
          </a:prstGeom>
          <a:ln>
            <a:noFill/>
          </a:ln>
          <a:effectLst>
            <a:softEdge rad="31750"/>
          </a:effectLst>
        </p:spPr>
      </p:pic>
    </p:spTree>
  </p:cSld>
  <p:clrMapOvr>
    <a:masterClrMapping/>
  </p:clrMapOvr>
  <p:transition spd="med">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836712"/>
            <a:ext cx="8229600" cy="780696"/>
          </a:xfrm>
        </p:spPr>
        <p:txBody>
          <a:bodyPr/>
          <a:lstStyle/>
          <a:p>
            <a:r>
              <a:rPr lang="cs-CZ" sz="3600" dirty="0" smtClean="0"/>
              <a:t>VĚCNÉ HODNOCENÍ</a:t>
            </a:r>
            <a:endParaRPr lang="cs-CZ" sz="3600" dirty="0"/>
          </a:p>
        </p:txBody>
      </p:sp>
      <p:sp>
        <p:nvSpPr>
          <p:cNvPr id="3" name="Zástupný symbol pro obsah 2"/>
          <p:cNvSpPr>
            <a:spLocks noGrp="1"/>
          </p:cNvSpPr>
          <p:nvPr>
            <p:ph idx="1"/>
          </p:nvPr>
        </p:nvSpPr>
        <p:spPr>
          <a:xfrm>
            <a:off x="395536" y="1700808"/>
            <a:ext cx="8229600" cy="4176464"/>
          </a:xfrm>
        </p:spPr>
        <p:txBody>
          <a:bodyPr>
            <a:normAutofit fontScale="92500" lnSpcReduction="20000"/>
          </a:bodyPr>
          <a:lstStyle/>
          <a:p>
            <a:r>
              <a:rPr lang="cs-CZ" dirty="0" smtClean="0"/>
              <a:t>Provádí Výběrová komise</a:t>
            </a:r>
          </a:p>
          <a:p>
            <a:r>
              <a:rPr lang="cs-CZ" dirty="0" smtClean="0"/>
              <a:t>Kritéria VH – viz </a:t>
            </a:r>
            <a:r>
              <a:rPr lang="cs-CZ" dirty="0" smtClean="0">
                <a:hlinkClick r:id="rId2" action="ppaction://hlinkfile"/>
              </a:rPr>
              <a:t>Příloha Výzvy č.1 MAS Znojemské vinařství, z.s. – IROP – Rozvíjet dopravu</a:t>
            </a:r>
            <a:endParaRPr lang="cs-CZ" dirty="0" smtClean="0"/>
          </a:p>
          <a:p>
            <a:pPr marL="274320" lvl="1" indent="-274320">
              <a:buClr>
                <a:schemeClr val="accent3"/>
              </a:buClr>
              <a:buSzPct val="95000"/>
            </a:pPr>
            <a:r>
              <a:rPr lang="cs-CZ" dirty="0" smtClean="0"/>
              <a:t>Pro kladné hodnocení je nutnost získat min. 50 bodů ze 100 bodů.</a:t>
            </a:r>
          </a:p>
          <a:p>
            <a:pPr marL="274320" lvl="1" indent="-274320">
              <a:buClr>
                <a:schemeClr val="accent3"/>
              </a:buClr>
              <a:buSzPct val="95000"/>
            </a:pPr>
            <a:r>
              <a:rPr lang="cs-CZ" dirty="0" smtClean="0"/>
              <a:t>Projekty jsou doporučovány na ŘO v pořadí získaných bodů od nejvyššího</a:t>
            </a:r>
          </a:p>
          <a:p>
            <a:pPr marL="274320" lvl="1" indent="-274320">
              <a:buClr>
                <a:schemeClr val="accent3"/>
              </a:buClr>
              <a:buSzPct val="95000"/>
            </a:pPr>
            <a:r>
              <a:rPr lang="cs-CZ" dirty="0" smtClean="0"/>
              <a:t>Délka trvání VH: max. 20 pracovních dní</a:t>
            </a:r>
          </a:p>
          <a:p>
            <a:pPr marL="274320" lvl="1" indent="-274320">
              <a:buClr>
                <a:schemeClr val="accent3"/>
              </a:buClr>
              <a:buSzPct val="95000"/>
            </a:pPr>
            <a:endParaRPr lang="cs-CZ" dirty="0" smtClean="0"/>
          </a:p>
          <a:p>
            <a:pPr marL="274320" lvl="1" indent="-274320">
              <a:buClr>
                <a:schemeClr val="accent3"/>
              </a:buClr>
              <a:buSzPct val="95000"/>
            </a:pPr>
            <a:endParaRPr lang="cs-CZ" dirty="0" smtClean="0"/>
          </a:p>
          <a:p>
            <a:pPr marL="274320" lvl="1" indent="-274320">
              <a:buClr>
                <a:schemeClr val="accent3"/>
              </a:buClr>
              <a:buSzPct val="95000"/>
            </a:pPr>
            <a:endParaRPr lang="cs-CZ" dirty="0" smtClean="0"/>
          </a:p>
          <a:p>
            <a:pPr marL="274320" lvl="1" indent="-274320">
              <a:buClr>
                <a:schemeClr val="accent3"/>
              </a:buClr>
              <a:buSzPct val="95000"/>
            </a:pPr>
            <a:r>
              <a:rPr lang="cs-CZ" dirty="0" smtClean="0"/>
              <a:t>Schvaluje Rada spolku</a:t>
            </a:r>
          </a:p>
          <a:p>
            <a:endParaRPr lang="cs-CZ" dirty="0" smtClean="0"/>
          </a:p>
          <a:p>
            <a:endParaRPr lang="cs-CZ" dirty="0"/>
          </a:p>
        </p:txBody>
      </p:sp>
      <p:sp>
        <p:nvSpPr>
          <p:cNvPr id="4" name="Zástupný symbol pro zápatí 3"/>
          <p:cNvSpPr>
            <a:spLocks noGrp="1"/>
          </p:cNvSpPr>
          <p:nvPr>
            <p:ph type="ftr" sz="quarter" idx="11"/>
          </p:nvPr>
        </p:nvSpPr>
        <p:spPr/>
        <p:txBody>
          <a:bodyPr/>
          <a:lstStyle/>
          <a:p>
            <a:endParaRPr lang="cs-CZ"/>
          </a:p>
        </p:txBody>
      </p:sp>
      <p:sp>
        <p:nvSpPr>
          <p:cNvPr id="5" name="TextovéPole 4"/>
          <p:cNvSpPr txBox="1"/>
          <p:nvPr/>
        </p:nvSpPr>
        <p:spPr>
          <a:xfrm>
            <a:off x="467544" y="4581128"/>
            <a:ext cx="6192688" cy="646331"/>
          </a:xfrm>
          <a:prstGeom prst="rect">
            <a:avLst/>
          </a:prstGeom>
          <a:noFill/>
        </p:spPr>
        <p:txBody>
          <a:bodyPr wrap="square" rtlCol="0">
            <a:spAutoFit/>
          </a:bodyPr>
          <a:lstStyle/>
          <a:p>
            <a:r>
              <a:rPr lang="cs-CZ" sz="3600" dirty="0" smtClean="0">
                <a:solidFill>
                  <a:schemeClr val="tx2"/>
                </a:solidFill>
                <a:latin typeface="+mj-lt"/>
                <a:ea typeface="+mj-ea"/>
                <a:cs typeface="+mj-cs"/>
              </a:rPr>
              <a:t>VÝBĚR</a:t>
            </a:r>
            <a:r>
              <a:rPr lang="cs-CZ" dirty="0" smtClean="0"/>
              <a:t>  </a:t>
            </a:r>
            <a:r>
              <a:rPr lang="cs-CZ" sz="3600" dirty="0" smtClean="0">
                <a:solidFill>
                  <a:schemeClr val="tx2"/>
                </a:solidFill>
                <a:latin typeface="+mj-lt"/>
                <a:ea typeface="+mj-ea"/>
                <a:cs typeface="+mj-cs"/>
              </a:rPr>
              <a:t>PROJEKTŮ</a:t>
            </a:r>
          </a:p>
        </p:txBody>
      </p:sp>
      <p:pic>
        <p:nvPicPr>
          <p:cNvPr id="7" name="Picture 2" descr="S:\ASISTENTI\loga\logo mmr + eu.jpg"/>
          <p:cNvPicPr>
            <a:picLocks noChangeAspect="1" noChangeArrowheads="1"/>
          </p:cNvPicPr>
          <p:nvPr/>
        </p:nvPicPr>
        <p:blipFill>
          <a:blip r:embed="rId3" cstate="print"/>
          <a:srcRect/>
          <a:stretch>
            <a:fillRect/>
          </a:stretch>
        </p:blipFill>
        <p:spPr bwMode="auto">
          <a:xfrm>
            <a:off x="1043608" y="5943600"/>
            <a:ext cx="5524500" cy="914400"/>
          </a:xfrm>
          <a:prstGeom prst="rect">
            <a:avLst/>
          </a:prstGeom>
          <a:ln>
            <a:noFill/>
          </a:ln>
          <a:effectLst>
            <a:softEdge rad="112500"/>
          </a:effectLst>
        </p:spPr>
      </p:pic>
      <p:pic>
        <p:nvPicPr>
          <p:cNvPr id="8" name="Picture 3" descr="S:\ASISTENTI\loga\Logo MAS-na web.jpg"/>
          <p:cNvPicPr>
            <a:picLocks noChangeAspect="1" noChangeArrowheads="1"/>
          </p:cNvPicPr>
          <p:nvPr/>
        </p:nvPicPr>
        <p:blipFill>
          <a:blip r:embed="rId4" cstate="print"/>
          <a:srcRect/>
          <a:stretch>
            <a:fillRect/>
          </a:stretch>
        </p:blipFill>
        <p:spPr bwMode="auto">
          <a:xfrm>
            <a:off x="6804248" y="5993904"/>
            <a:ext cx="864096" cy="864096"/>
          </a:xfrm>
          <a:prstGeom prst="rect">
            <a:avLst/>
          </a:prstGeom>
          <a:ln>
            <a:noFill/>
          </a:ln>
          <a:effectLst>
            <a:softEdge rad="31750"/>
          </a:effectLst>
        </p:spPr>
      </p:pic>
    </p:spTree>
  </p:cSld>
  <p:clrMapOvr>
    <a:masterClrMapping/>
  </p:clrMapOvr>
  <p:transition spd="med">
    <p:spli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t>KONTROLA CRR</a:t>
            </a:r>
            <a:endParaRPr lang="cs-CZ" sz="3600" dirty="0"/>
          </a:p>
        </p:txBody>
      </p:sp>
      <p:sp>
        <p:nvSpPr>
          <p:cNvPr id="3" name="Zástupný symbol pro obsah 2"/>
          <p:cNvSpPr>
            <a:spLocks noGrp="1"/>
          </p:cNvSpPr>
          <p:nvPr>
            <p:ph idx="1"/>
          </p:nvPr>
        </p:nvSpPr>
        <p:spPr/>
        <p:txBody>
          <a:bodyPr/>
          <a:lstStyle/>
          <a:p>
            <a:r>
              <a:rPr lang="cs-CZ" sz="2400" dirty="0" smtClean="0"/>
              <a:t>Závěrečné</a:t>
            </a:r>
            <a:r>
              <a:rPr lang="cs-CZ" b="1" dirty="0" smtClean="0"/>
              <a:t> </a:t>
            </a:r>
            <a:r>
              <a:rPr lang="cs-CZ" sz="2400" dirty="0" smtClean="0"/>
              <a:t>ověření</a:t>
            </a:r>
            <a:r>
              <a:rPr lang="cs-CZ" b="1" dirty="0" smtClean="0"/>
              <a:t> </a:t>
            </a:r>
            <a:r>
              <a:rPr lang="cs-CZ" sz="2400" dirty="0" smtClean="0"/>
              <a:t>způsobilosti - provádí CRR ( do 30 pracovních dní)</a:t>
            </a:r>
          </a:p>
          <a:p>
            <a:r>
              <a:rPr lang="cs-CZ" sz="2400" dirty="0" smtClean="0"/>
              <a:t>kritéria uvedena ve Specifických pravidlech, kap. 5.2.</a:t>
            </a:r>
          </a:p>
          <a:p>
            <a:endParaRPr lang="cs-CZ" dirty="0"/>
          </a:p>
        </p:txBody>
      </p:sp>
      <p:sp>
        <p:nvSpPr>
          <p:cNvPr id="4" name="Zástupný symbol pro zápatí 3"/>
          <p:cNvSpPr>
            <a:spLocks noGrp="1"/>
          </p:cNvSpPr>
          <p:nvPr>
            <p:ph type="ftr" sz="quarter" idx="11"/>
          </p:nvPr>
        </p:nvSpPr>
        <p:spPr/>
        <p:txBody>
          <a:bodyPr/>
          <a:lstStyle/>
          <a:p>
            <a:endParaRPr lang="cs-CZ"/>
          </a:p>
        </p:txBody>
      </p:sp>
      <p:pic>
        <p:nvPicPr>
          <p:cNvPr id="5" name="Picture 2" descr="S:\ASISTENTI\loga\logo mmr + eu.jpg"/>
          <p:cNvPicPr>
            <a:picLocks noChangeAspect="1" noChangeArrowheads="1"/>
          </p:cNvPicPr>
          <p:nvPr/>
        </p:nvPicPr>
        <p:blipFill>
          <a:blip r:embed="rId2" cstate="print"/>
          <a:srcRect/>
          <a:stretch>
            <a:fillRect/>
          </a:stretch>
        </p:blipFill>
        <p:spPr bwMode="auto">
          <a:xfrm>
            <a:off x="1043608" y="5943600"/>
            <a:ext cx="5524500" cy="914400"/>
          </a:xfrm>
          <a:prstGeom prst="rect">
            <a:avLst/>
          </a:prstGeom>
          <a:ln>
            <a:noFill/>
          </a:ln>
          <a:effectLst>
            <a:softEdge rad="112500"/>
          </a:effectLst>
        </p:spPr>
      </p:pic>
      <p:pic>
        <p:nvPicPr>
          <p:cNvPr id="6" name="Picture 3" descr="S:\ASISTENTI\loga\Logo MAS-na web.jpg"/>
          <p:cNvPicPr>
            <a:picLocks noChangeAspect="1" noChangeArrowheads="1"/>
          </p:cNvPicPr>
          <p:nvPr/>
        </p:nvPicPr>
        <p:blipFill>
          <a:blip r:embed="rId3" cstate="print"/>
          <a:srcRect/>
          <a:stretch>
            <a:fillRect/>
          </a:stretch>
        </p:blipFill>
        <p:spPr bwMode="auto">
          <a:xfrm>
            <a:off x="6804248" y="5993904"/>
            <a:ext cx="864096" cy="864096"/>
          </a:xfrm>
          <a:prstGeom prst="rect">
            <a:avLst/>
          </a:prstGeom>
          <a:ln>
            <a:noFill/>
          </a:ln>
          <a:effectLst>
            <a:softEdge rad="31750"/>
          </a:effectLst>
        </p:spPr>
      </p:pic>
    </p:spTree>
  </p:cSld>
  <p:clrMapOvr>
    <a:masterClrMapping/>
  </p:clrMapOvr>
  <p:transition spd="med">
    <p:spli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PUBLICITA</a:t>
            </a:r>
            <a:endParaRPr lang="cs-CZ" b="1" dirty="0"/>
          </a:p>
        </p:txBody>
      </p:sp>
      <p:sp>
        <p:nvSpPr>
          <p:cNvPr id="3" name="Zástupný symbol pro obsah 2"/>
          <p:cNvSpPr>
            <a:spLocks noGrp="1"/>
          </p:cNvSpPr>
          <p:nvPr>
            <p:ph idx="1"/>
          </p:nvPr>
        </p:nvSpPr>
        <p:spPr>
          <a:xfrm>
            <a:off x="457200" y="1935480"/>
            <a:ext cx="8229600" cy="3869784"/>
          </a:xfrm>
        </p:spPr>
        <p:txBody>
          <a:bodyPr>
            <a:normAutofit fontScale="92500"/>
          </a:bodyPr>
          <a:lstStyle/>
          <a:p>
            <a:r>
              <a:rPr lang="cs-CZ" dirty="0" smtClean="0"/>
              <a:t>povinnost informovat veřejnost </a:t>
            </a:r>
            <a:r>
              <a:rPr lang="cs-CZ" b="1" dirty="0" smtClean="0"/>
              <a:t>po vydání prvního právního aktu</a:t>
            </a:r>
            <a:r>
              <a:rPr lang="cs-CZ" dirty="0" smtClean="0"/>
              <a:t>, formy:</a:t>
            </a:r>
          </a:p>
          <a:p>
            <a:pPr lvl="1"/>
            <a:r>
              <a:rPr lang="cs-CZ" dirty="0" smtClean="0"/>
              <a:t>internetové stránky (má-li příjemce) – zveřejnění stručného popisu projektu, cílů projektu, výsledků, informace, že je na projekt poskytována </a:t>
            </a:r>
            <a:r>
              <a:rPr lang="pl-PL" dirty="0" smtClean="0"/>
              <a:t>finanční podpora z EU, pozor na loga</a:t>
            </a:r>
          </a:p>
          <a:p>
            <a:pPr lvl="1"/>
            <a:r>
              <a:rPr lang="cs-CZ" dirty="0" smtClean="0"/>
              <a:t>plakát o minimální velikosti A3 – uvedení názvu projektu, hlavního cíle projektu, věta Projekt &lt;název projektu&gt; je spolufinancován Evropskou unií.</a:t>
            </a:r>
          </a:p>
          <a:p>
            <a:r>
              <a:rPr lang="cs-CZ" dirty="0" smtClean="0"/>
              <a:t>generátor nástrojů povinné publicity: https://publicita.dotaceeu.cz/gen/krok1</a:t>
            </a:r>
            <a:endParaRPr lang="cs-CZ" dirty="0"/>
          </a:p>
        </p:txBody>
      </p:sp>
      <p:sp>
        <p:nvSpPr>
          <p:cNvPr id="4" name="Zástupný symbol pro zápatí 3"/>
          <p:cNvSpPr>
            <a:spLocks noGrp="1"/>
          </p:cNvSpPr>
          <p:nvPr>
            <p:ph type="ftr" sz="quarter" idx="11"/>
          </p:nvPr>
        </p:nvSpPr>
        <p:spPr/>
        <p:txBody>
          <a:bodyPr/>
          <a:lstStyle/>
          <a:p>
            <a:endParaRPr lang="cs-CZ"/>
          </a:p>
        </p:txBody>
      </p:sp>
      <p:pic>
        <p:nvPicPr>
          <p:cNvPr id="5" name="Picture 2" descr="S:\ASISTENTI\loga\logo mmr + eu.jpg"/>
          <p:cNvPicPr>
            <a:picLocks noChangeAspect="1" noChangeArrowheads="1"/>
          </p:cNvPicPr>
          <p:nvPr/>
        </p:nvPicPr>
        <p:blipFill>
          <a:blip r:embed="rId2" cstate="print"/>
          <a:srcRect/>
          <a:stretch>
            <a:fillRect/>
          </a:stretch>
        </p:blipFill>
        <p:spPr bwMode="auto">
          <a:xfrm>
            <a:off x="1043608" y="5943600"/>
            <a:ext cx="5524500" cy="914400"/>
          </a:xfrm>
          <a:prstGeom prst="rect">
            <a:avLst/>
          </a:prstGeom>
          <a:ln>
            <a:noFill/>
          </a:ln>
          <a:effectLst>
            <a:softEdge rad="112500"/>
          </a:effectLst>
        </p:spPr>
      </p:pic>
      <p:pic>
        <p:nvPicPr>
          <p:cNvPr id="6" name="Picture 3" descr="S:\ASISTENTI\loga\Logo MAS-na web.jpg"/>
          <p:cNvPicPr>
            <a:picLocks noChangeAspect="1" noChangeArrowheads="1"/>
          </p:cNvPicPr>
          <p:nvPr/>
        </p:nvPicPr>
        <p:blipFill>
          <a:blip r:embed="rId3" cstate="print"/>
          <a:srcRect/>
          <a:stretch>
            <a:fillRect/>
          </a:stretch>
        </p:blipFill>
        <p:spPr bwMode="auto">
          <a:xfrm>
            <a:off x="6804248" y="5993904"/>
            <a:ext cx="864096" cy="864096"/>
          </a:xfrm>
          <a:prstGeom prst="rect">
            <a:avLst/>
          </a:prstGeom>
          <a:ln>
            <a:noFill/>
          </a:ln>
          <a:effectLst>
            <a:softEdge rad="31750"/>
          </a:effectLst>
        </p:spPr>
      </p:pic>
    </p:spTree>
  </p:cSld>
  <p:clrMapOvr>
    <a:masterClrMapping/>
  </p:clrMapOvr>
  <p:transition spd="med">
    <p:spli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96752"/>
            <a:ext cx="8229600" cy="1143000"/>
          </a:xfrm>
        </p:spPr>
        <p:txBody>
          <a:bodyPr>
            <a:normAutofit fontScale="90000"/>
          </a:bodyPr>
          <a:lstStyle/>
          <a:p>
            <a:pPr algn="ctr"/>
            <a:r>
              <a:rPr lang="cs-CZ" b="1" dirty="0" smtClean="0"/>
              <a:t>MONITOROVÁNÍ PROJEKTU</a:t>
            </a:r>
            <a:endParaRPr lang="cs-CZ" b="1" dirty="0"/>
          </a:p>
        </p:txBody>
      </p:sp>
      <p:sp>
        <p:nvSpPr>
          <p:cNvPr id="3" name="Zástupný symbol pro obsah 2"/>
          <p:cNvSpPr>
            <a:spLocks noGrp="1"/>
          </p:cNvSpPr>
          <p:nvPr>
            <p:ph idx="1"/>
          </p:nvPr>
        </p:nvSpPr>
        <p:spPr>
          <a:xfrm>
            <a:off x="457200" y="2348880"/>
            <a:ext cx="8229600" cy="3816424"/>
          </a:xfrm>
        </p:spPr>
        <p:txBody>
          <a:bodyPr>
            <a:normAutofit lnSpcReduction="10000"/>
          </a:bodyPr>
          <a:lstStyle/>
          <a:p>
            <a:r>
              <a:rPr lang="pl-PL" dirty="0" smtClean="0"/>
              <a:t>průběžná zpráva o realizaci projektu s žádostí o platbu – za každou </a:t>
            </a:r>
            <a:r>
              <a:rPr lang="cs-CZ" dirty="0" smtClean="0"/>
              <a:t>etapu</a:t>
            </a:r>
          </a:p>
          <a:p>
            <a:r>
              <a:rPr lang="cs-CZ" dirty="0" smtClean="0"/>
              <a:t>závěrečná zpráva o realizaci projektu se závěrečnou žádostí o platbu – za závěrečnou etapu</a:t>
            </a:r>
          </a:p>
          <a:p>
            <a:r>
              <a:rPr lang="cs-CZ" dirty="0" smtClean="0"/>
              <a:t>průběžná zpráva o udržitelnosti projektu</a:t>
            </a:r>
          </a:p>
          <a:p>
            <a:r>
              <a:rPr lang="cs-CZ" dirty="0" smtClean="0"/>
              <a:t>závěrečná zpráva o udržitelnosti projektu</a:t>
            </a:r>
          </a:p>
          <a:p>
            <a:pPr lvl="1"/>
            <a:r>
              <a:rPr lang="cs-CZ" dirty="0" smtClean="0"/>
              <a:t>všechny zprávy se podávají přes ISKP14+ v termínech uvedených v Obecných pravidlech pro žadatele a příjemce</a:t>
            </a:r>
            <a:endParaRPr lang="cs-CZ" dirty="0"/>
          </a:p>
        </p:txBody>
      </p:sp>
      <p:sp>
        <p:nvSpPr>
          <p:cNvPr id="4" name="Zástupný symbol pro zápatí 3"/>
          <p:cNvSpPr>
            <a:spLocks noGrp="1"/>
          </p:cNvSpPr>
          <p:nvPr>
            <p:ph type="ftr" sz="quarter" idx="11"/>
          </p:nvPr>
        </p:nvSpPr>
        <p:spPr/>
        <p:txBody>
          <a:bodyPr/>
          <a:lstStyle/>
          <a:p>
            <a:endParaRPr lang="cs-CZ"/>
          </a:p>
        </p:txBody>
      </p:sp>
      <p:pic>
        <p:nvPicPr>
          <p:cNvPr id="5" name="Picture 2" descr="S:\ASISTENTI\loga\logo mmr + eu.jpg"/>
          <p:cNvPicPr>
            <a:picLocks noChangeAspect="1" noChangeArrowheads="1"/>
          </p:cNvPicPr>
          <p:nvPr/>
        </p:nvPicPr>
        <p:blipFill>
          <a:blip r:embed="rId2" cstate="print"/>
          <a:srcRect/>
          <a:stretch>
            <a:fillRect/>
          </a:stretch>
        </p:blipFill>
        <p:spPr bwMode="auto">
          <a:xfrm>
            <a:off x="1043608" y="5943600"/>
            <a:ext cx="5524500" cy="914400"/>
          </a:xfrm>
          <a:prstGeom prst="rect">
            <a:avLst/>
          </a:prstGeom>
          <a:ln>
            <a:noFill/>
          </a:ln>
          <a:effectLst>
            <a:softEdge rad="112500"/>
          </a:effectLst>
        </p:spPr>
      </p:pic>
      <p:pic>
        <p:nvPicPr>
          <p:cNvPr id="6" name="Picture 3" descr="S:\ASISTENTI\loga\Logo MAS-na web.jpg"/>
          <p:cNvPicPr>
            <a:picLocks noChangeAspect="1" noChangeArrowheads="1"/>
          </p:cNvPicPr>
          <p:nvPr/>
        </p:nvPicPr>
        <p:blipFill>
          <a:blip r:embed="rId3" cstate="print"/>
          <a:srcRect/>
          <a:stretch>
            <a:fillRect/>
          </a:stretch>
        </p:blipFill>
        <p:spPr bwMode="auto">
          <a:xfrm>
            <a:off x="6804248" y="5993904"/>
            <a:ext cx="864096" cy="864096"/>
          </a:xfrm>
          <a:prstGeom prst="rect">
            <a:avLst/>
          </a:prstGeom>
          <a:ln>
            <a:noFill/>
          </a:ln>
          <a:effectLst>
            <a:softEdge rad="31750"/>
          </a:effectLst>
        </p:spPr>
      </p:pic>
    </p:spTree>
  </p:cSld>
  <p:clrMapOvr>
    <a:masterClrMapping/>
  </p:clrMapOvr>
  <p:transition spd="med">
    <p:spli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DOKUMENTACE</a:t>
            </a:r>
            <a:endParaRPr lang="cs-CZ" b="1" dirty="0"/>
          </a:p>
        </p:txBody>
      </p:sp>
      <p:sp>
        <p:nvSpPr>
          <p:cNvPr id="3" name="Zástupný symbol pro obsah 2"/>
          <p:cNvSpPr>
            <a:spLocks noGrp="1"/>
          </p:cNvSpPr>
          <p:nvPr>
            <p:ph idx="1"/>
          </p:nvPr>
        </p:nvSpPr>
        <p:spPr/>
        <p:txBody>
          <a:bodyPr>
            <a:normAutofit/>
          </a:bodyPr>
          <a:lstStyle/>
          <a:p>
            <a:r>
              <a:rPr lang="cs-CZ" dirty="0" smtClean="0">
                <a:solidFill>
                  <a:schemeClr val="tx1">
                    <a:lumMod val="95000"/>
                    <a:lumOff val="5000"/>
                  </a:schemeClr>
                </a:solidFill>
                <a:hlinkClick r:id="rId2"/>
              </a:rPr>
              <a:t>Obecná pravidla pro žadatele a příjemce, výzva č. 53</a:t>
            </a:r>
            <a:endParaRPr lang="cs-CZ" dirty="0" smtClean="0">
              <a:solidFill>
                <a:schemeClr val="tx1">
                  <a:lumMod val="95000"/>
                  <a:lumOff val="5000"/>
                </a:schemeClr>
              </a:solidFill>
            </a:endParaRPr>
          </a:p>
          <a:p>
            <a:r>
              <a:rPr lang="cs-CZ" dirty="0" smtClean="0">
                <a:solidFill>
                  <a:schemeClr val="tx1">
                    <a:lumMod val="95000"/>
                    <a:lumOff val="5000"/>
                  </a:schemeClr>
                </a:solidFill>
                <a:hlinkClick r:id="rId2"/>
              </a:rPr>
              <a:t>Specifická pravidla pro žadatele a příjemce, výzva č. 53</a:t>
            </a:r>
            <a:endParaRPr lang="cs-CZ" dirty="0" smtClean="0">
              <a:solidFill>
                <a:schemeClr val="tx1">
                  <a:lumMod val="95000"/>
                  <a:lumOff val="5000"/>
                </a:schemeClr>
              </a:solidFill>
            </a:endParaRPr>
          </a:p>
          <a:p>
            <a:r>
              <a:rPr lang="cs-CZ" dirty="0" smtClean="0">
                <a:solidFill>
                  <a:schemeClr val="tx1">
                    <a:lumMod val="95000"/>
                    <a:lumOff val="5000"/>
                  </a:schemeClr>
                </a:solidFill>
                <a:hlinkClick r:id="rId3"/>
              </a:rPr>
              <a:t>Výzva č. 1 MAS Znojemské vinařství, z.s. – IROP – Rozvíjet dopravu</a:t>
            </a:r>
            <a:endParaRPr lang="cs-CZ" dirty="0" smtClean="0">
              <a:solidFill>
                <a:schemeClr val="tx1">
                  <a:lumMod val="95000"/>
                  <a:lumOff val="5000"/>
                </a:schemeClr>
              </a:solidFill>
            </a:endParaRPr>
          </a:p>
          <a:p>
            <a:r>
              <a:rPr lang="cs-CZ" dirty="0" smtClean="0">
                <a:solidFill>
                  <a:schemeClr val="tx1">
                    <a:lumMod val="95000"/>
                    <a:lumOff val="5000"/>
                  </a:schemeClr>
                </a:solidFill>
                <a:hlinkClick r:id="rId4"/>
              </a:rPr>
              <a:t>Interní postupy MAS Znojemské vinařství, z.s.</a:t>
            </a:r>
            <a:endParaRPr lang="cs-CZ" dirty="0" smtClean="0">
              <a:solidFill>
                <a:schemeClr val="tx1">
                  <a:lumMod val="95000"/>
                  <a:lumOff val="5000"/>
                </a:schemeClr>
              </a:solidFill>
            </a:endParaRPr>
          </a:p>
        </p:txBody>
      </p:sp>
      <p:sp>
        <p:nvSpPr>
          <p:cNvPr id="4" name="Zástupný symbol pro zápatí 3"/>
          <p:cNvSpPr>
            <a:spLocks noGrp="1"/>
          </p:cNvSpPr>
          <p:nvPr>
            <p:ph type="ftr" sz="quarter" idx="11"/>
          </p:nvPr>
        </p:nvSpPr>
        <p:spPr/>
        <p:txBody>
          <a:bodyPr/>
          <a:lstStyle/>
          <a:p>
            <a:endParaRPr lang="cs-CZ"/>
          </a:p>
        </p:txBody>
      </p:sp>
      <p:pic>
        <p:nvPicPr>
          <p:cNvPr id="5" name="Picture 2" descr="S:\ASISTENTI\loga\logo mmr + eu.jpg"/>
          <p:cNvPicPr>
            <a:picLocks noChangeAspect="1" noChangeArrowheads="1"/>
          </p:cNvPicPr>
          <p:nvPr/>
        </p:nvPicPr>
        <p:blipFill>
          <a:blip r:embed="rId5" cstate="print"/>
          <a:srcRect/>
          <a:stretch>
            <a:fillRect/>
          </a:stretch>
        </p:blipFill>
        <p:spPr bwMode="auto">
          <a:xfrm>
            <a:off x="1043608" y="5943600"/>
            <a:ext cx="5524500" cy="914400"/>
          </a:xfrm>
          <a:prstGeom prst="rect">
            <a:avLst/>
          </a:prstGeom>
          <a:ln>
            <a:noFill/>
          </a:ln>
          <a:effectLst>
            <a:softEdge rad="112500"/>
          </a:effectLst>
        </p:spPr>
      </p:pic>
      <p:pic>
        <p:nvPicPr>
          <p:cNvPr id="6" name="Picture 3" descr="S:\ASISTENTI\loga\Logo MAS-na web.jpg"/>
          <p:cNvPicPr>
            <a:picLocks noChangeAspect="1" noChangeArrowheads="1"/>
          </p:cNvPicPr>
          <p:nvPr/>
        </p:nvPicPr>
        <p:blipFill>
          <a:blip r:embed="rId6" cstate="print"/>
          <a:srcRect/>
          <a:stretch>
            <a:fillRect/>
          </a:stretch>
        </p:blipFill>
        <p:spPr bwMode="auto">
          <a:xfrm>
            <a:off x="6804248" y="5993904"/>
            <a:ext cx="864096" cy="864096"/>
          </a:xfrm>
          <a:prstGeom prst="rect">
            <a:avLst/>
          </a:prstGeom>
          <a:ln>
            <a:noFill/>
          </a:ln>
          <a:effectLst>
            <a:softEdge rad="31750"/>
          </a:effectLst>
        </p:spPr>
      </p:pic>
    </p:spTree>
  </p:cSld>
  <p:clrMapOvr>
    <a:masterClrMapping/>
  </p:clrMapOvr>
  <p:transition spd="med">
    <p:spli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636912"/>
            <a:ext cx="8229600" cy="1143000"/>
          </a:xfrm>
        </p:spPr>
        <p:txBody>
          <a:bodyPr>
            <a:normAutofit fontScale="90000"/>
          </a:bodyPr>
          <a:lstStyle/>
          <a:p>
            <a:pPr algn="ctr"/>
            <a:r>
              <a:rPr lang="cs-CZ" b="1" dirty="0" smtClean="0"/>
              <a:t>DĚKUJI ZA POZORNOST</a:t>
            </a:r>
            <a:endParaRPr lang="cs-CZ" b="1" dirty="0"/>
          </a:p>
        </p:txBody>
      </p:sp>
      <p:sp>
        <p:nvSpPr>
          <p:cNvPr id="3" name="Zástupný symbol pro obsah 2"/>
          <p:cNvSpPr>
            <a:spLocks noGrp="1"/>
          </p:cNvSpPr>
          <p:nvPr>
            <p:ph idx="1"/>
          </p:nvPr>
        </p:nvSpPr>
        <p:spPr>
          <a:xfrm>
            <a:off x="457200" y="4293096"/>
            <a:ext cx="8229600" cy="2031504"/>
          </a:xfrm>
        </p:spPr>
        <p:txBody>
          <a:bodyPr/>
          <a:lstStyle/>
          <a:p>
            <a:endParaRPr lang="cs-CZ" dirty="0"/>
          </a:p>
        </p:txBody>
      </p:sp>
      <p:sp>
        <p:nvSpPr>
          <p:cNvPr id="4" name="Zástupný symbol pro zápatí 3"/>
          <p:cNvSpPr>
            <a:spLocks noGrp="1"/>
          </p:cNvSpPr>
          <p:nvPr>
            <p:ph type="ftr" sz="quarter" idx="11"/>
          </p:nvPr>
        </p:nvSpPr>
        <p:spPr/>
        <p:txBody>
          <a:bodyPr/>
          <a:lstStyle/>
          <a:p>
            <a:endParaRPr lang="cs-CZ"/>
          </a:p>
        </p:txBody>
      </p:sp>
      <p:pic>
        <p:nvPicPr>
          <p:cNvPr id="5" name="Picture 2" descr="S:\ASISTENTI\loga\logo mmr + eu.jpg"/>
          <p:cNvPicPr>
            <a:picLocks noChangeAspect="1" noChangeArrowheads="1"/>
          </p:cNvPicPr>
          <p:nvPr/>
        </p:nvPicPr>
        <p:blipFill>
          <a:blip r:embed="rId2" cstate="print"/>
          <a:srcRect/>
          <a:stretch>
            <a:fillRect/>
          </a:stretch>
        </p:blipFill>
        <p:spPr bwMode="auto">
          <a:xfrm>
            <a:off x="1043608" y="5943600"/>
            <a:ext cx="5524500" cy="914400"/>
          </a:xfrm>
          <a:prstGeom prst="rect">
            <a:avLst/>
          </a:prstGeom>
          <a:ln>
            <a:noFill/>
          </a:ln>
          <a:effectLst>
            <a:softEdge rad="112500"/>
          </a:effectLst>
        </p:spPr>
      </p:pic>
      <p:pic>
        <p:nvPicPr>
          <p:cNvPr id="6" name="Picture 3" descr="S:\ASISTENTI\loga\Logo MAS-na web.jpg"/>
          <p:cNvPicPr>
            <a:picLocks noChangeAspect="1" noChangeArrowheads="1"/>
          </p:cNvPicPr>
          <p:nvPr/>
        </p:nvPicPr>
        <p:blipFill>
          <a:blip r:embed="rId3" cstate="print"/>
          <a:srcRect/>
          <a:stretch>
            <a:fillRect/>
          </a:stretch>
        </p:blipFill>
        <p:spPr bwMode="auto">
          <a:xfrm>
            <a:off x="6804248" y="5993904"/>
            <a:ext cx="864096" cy="864096"/>
          </a:xfrm>
          <a:prstGeom prst="rect">
            <a:avLst/>
          </a:prstGeom>
          <a:ln>
            <a:noFill/>
          </a:ln>
          <a:effectLst>
            <a:softEdge rad="31750"/>
          </a:effectLst>
        </p:spPr>
      </p:pic>
    </p:spTree>
  </p:cSld>
  <p:clrMapOvr>
    <a:masterClrMapping/>
  </p:clrMapOvr>
  <p:transition spd="med">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PŘEDSTAVENÍ VÝZVY</a:t>
            </a:r>
            <a:endParaRPr lang="cs-CZ" b="1" dirty="0"/>
          </a:p>
        </p:txBody>
      </p:sp>
      <p:sp>
        <p:nvSpPr>
          <p:cNvPr id="3" name="Zástupný symbol pro obsah 2"/>
          <p:cNvSpPr>
            <a:spLocks noGrp="1"/>
          </p:cNvSpPr>
          <p:nvPr>
            <p:ph idx="1"/>
          </p:nvPr>
        </p:nvSpPr>
        <p:spPr>
          <a:xfrm>
            <a:off x="457200" y="1935480"/>
            <a:ext cx="8229600" cy="1349504"/>
          </a:xfrm>
        </p:spPr>
        <p:txBody>
          <a:bodyPr>
            <a:normAutofit/>
          </a:bodyPr>
          <a:lstStyle/>
          <a:p>
            <a:pPr>
              <a:buNone/>
            </a:pPr>
            <a:endParaRPr lang="cs-CZ" dirty="0" smtClean="0"/>
          </a:p>
        </p:txBody>
      </p:sp>
      <p:sp>
        <p:nvSpPr>
          <p:cNvPr id="4" name="Zástupný symbol pro zápatí 3"/>
          <p:cNvSpPr>
            <a:spLocks noGrp="1"/>
          </p:cNvSpPr>
          <p:nvPr>
            <p:ph type="ftr" sz="quarter" idx="11"/>
          </p:nvPr>
        </p:nvSpPr>
        <p:spPr/>
        <p:txBody>
          <a:bodyPr/>
          <a:lstStyle/>
          <a:p>
            <a:endParaRPr lang="cs-CZ"/>
          </a:p>
        </p:txBody>
      </p:sp>
      <p:pic>
        <p:nvPicPr>
          <p:cNvPr id="5" name="Picture 2" descr="S:\ASISTENTI\loga\logo mmr + eu.jpg"/>
          <p:cNvPicPr>
            <a:picLocks noChangeAspect="1" noChangeArrowheads="1"/>
          </p:cNvPicPr>
          <p:nvPr/>
        </p:nvPicPr>
        <p:blipFill>
          <a:blip r:embed="rId2" cstate="print"/>
          <a:srcRect/>
          <a:stretch>
            <a:fillRect/>
          </a:stretch>
        </p:blipFill>
        <p:spPr bwMode="auto">
          <a:xfrm>
            <a:off x="1043608" y="5943600"/>
            <a:ext cx="5524500" cy="914400"/>
          </a:xfrm>
          <a:prstGeom prst="rect">
            <a:avLst/>
          </a:prstGeom>
          <a:ln>
            <a:noFill/>
          </a:ln>
          <a:effectLst>
            <a:softEdge rad="112500"/>
          </a:effectLst>
        </p:spPr>
      </p:pic>
      <p:pic>
        <p:nvPicPr>
          <p:cNvPr id="6" name="Picture 3" descr="S:\ASISTENTI\loga\Logo MAS-na web.jpg"/>
          <p:cNvPicPr>
            <a:picLocks noChangeAspect="1" noChangeArrowheads="1"/>
          </p:cNvPicPr>
          <p:nvPr/>
        </p:nvPicPr>
        <p:blipFill>
          <a:blip r:embed="rId3" cstate="print"/>
          <a:srcRect/>
          <a:stretch>
            <a:fillRect/>
          </a:stretch>
        </p:blipFill>
        <p:spPr bwMode="auto">
          <a:xfrm>
            <a:off x="6804248" y="5993904"/>
            <a:ext cx="864096" cy="864096"/>
          </a:xfrm>
          <a:prstGeom prst="rect">
            <a:avLst/>
          </a:prstGeom>
          <a:ln>
            <a:noFill/>
          </a:ln>
          <a:effectLst>
            <a:softEdge rad="31750"/>
          </a:effectLst>
        </p:spPr>
      </p:pic>
      <p:sp>
        <p:nvSpPr>
          <p:cNvPr id="8" name="TextovéPole 7">
            <a:extLst>
              <a:ext uri="{FF2B5EF4-FFF2-40B4-BE49-F238E27FC236}">
                <a16:creationId xmlns:a16="http://schemas.microsoft.com/office/drawing/2014/main" xmlns="" id="{FBE4CAE0-C027-4AF1-82C2-C11A0AFB648A}"/>
              </a:ext>
            </a:extLst>
          </p:cNvPr>
          <p:cNvSpPr txBox="1"/>
          <p:nvPr/>
        </p:nvSpPr>
        <p:spPr>
          <a:xfrm>
            <a:off x="3203848" y="1916832"/>
            <a:ext cx="2736304" cy="923330"/>
          </a:xfrm>
          <a:prstGeom prst="rect">
            <a:avLst/>
          </a:prstGeom>
          <a:solidFill>
            <a:srgbClr val="0070C0"/>
          </a:solidFill>
        </p:spPr>
        <p:txBody>
          <a:bodyPr wrap="square" rtlCol="0">
            <a:spAutoFit/>
          </a:bodyPr>
          <a:lstStyle/>
          <a:p>
            <a:endParaRPr lang="cs-CZ" dirty="0"/>
          </a:p>
          <a:p>
            <a:pPr algn="ctr"/>
            <a:r>
              <a:rPr lang="cs-CZ" b="1" dirty="0"/>
              <a:t>Výzva IROP č. 53</a:t>
            </a:r>
          </a:p>
          <a:p>
            <a:endParaRPr lang="cs-CZ" dirty="0"/>
          </a:p>
        </p:txBody>
      </p:sp>
      <p:sp>
        <p:nvSpPr>
          <p:cNvPr id="9" name="TextovéPole 8">
            <a:extLst>
              <a:ext uri="{FF2B5EF4-FFF2-40B4-BE49-F238E27FC236}">
                <a16:creationId xmlns:a16="http://schemas.microsoft.com/office/drawing/2014/main" xmlns="" id="{99F6FEDC-C285-44C3-BAC8-8585AA790045}"/>
              </a:ext>
            </a:extLst>
          </p:cNvPr>
          <p:cNvSpPr txBox="1"/>
          <p:nvPr/>
        </p:nvSpPr>
        <p:spPr>
          <a:xfrm>
            <a:off x="395536" y="3068960"/>
            <a:ext cx="1402360" cy="738664"/>
          </a:xfrm>
          <a:prstGeom prst="rect">
            <a:avLst/>
          </a:prstGeom>
          <a:solidFill>
            <a:schemeClr val="accent4">
              <a:lumMod val="60000"/>
              <a:lumOff val="40000"/>
            </a:schemeClr>
          </a:solidFill>
          <a:ln w="28575">
            <a:solidFill>
              <a:srgbClr val="0070C0"/>
            </a:solidFill>
          </a:ln>
        </p:spPr>
        <p:txBody>
          <a:bodyPr wrap="square" rtlCol="0">
            <a:spAutoFit/>
          </a:bodyPr>
          <a:lstStyle/>
          <a:p>
            <a:pPr algn="ctr"/>
            <a:r>
              <a:rPr lang="cs-CZ" sz="1400" b="1" dirty="0"/>
              <a:t>Terminály a parkovací </a:t>
            </a:r>
            <a:r>
              <a:rPr lang="cs-CZ" sz="1400" b="1" dirty="0" smtClean="0"/>
              <a:t>systémy</a:t>
            </a:r>
            <a:endParaRPr lang="cs-CZ" sz="1400" b="1" dirty="0"/>
          </a:p>
        </p:txBody>
      </p:sp>
      <p:sp>
        <p:nvSpPr>
          <p:cNvPr id="10" name="TextovéPole 9">
            <a:extLst>
              <a:ext uri="{FF2B5EF4-FFF2-40B4-BE49-F238E27FC236}">
                <a16:creationId xmlns:a16="http://schemas.microsoft.com/office/drawing/2014/main" xmlns="" id="{4FC941A7-A021-4347-987A-C21CFEEC3D8E}"/>
              </a:ext>
            </a:extLst>
          </p:cNvPr>
          <p:cNvSpPr txBox="1"/>
          <p:nvPr/>
        </p:nvSpPr>
        <p:spPr>
          <a:xfrm>
            <a:off x="2123728" y="3068960"/>
            <a:ext cx="1547386" cy="738664"/>
          </a:xfrm>
          <a:prstGeom prst="rect">
            <a:avLst/>
          </a:prstGeom>
          <a:solidFill>
            <a:schemeClr val="accent4">
              <a:lumMod val="40000"/>
              <a:lumOff val="60000"/>
            </a:schemeClr>
          </a:solidFill>
        </p:spPr>
        <p:txBody>
          <a:bodyPr wrap="square" rtlCol="0">
            <a:spAutoFit/>
          </a:bodyPr>
          <a:lstStyle/>
          <a:p>
            <a:pPr algn="ctr"/>
            <a:r>
              <a:rPr lang="cs-CZ" sz="1400" b="1" dirty="0" smtClean="0"/>
              <a:t>Telematika pro veřejnou dopravu</a:t>
            </a:r>
            <a:endParaRPr lang="cs-CZ" sz="1400" dirty="0"/>
          </a:p>
        </p:txBody>
      </p:sp>
      <p:sp>
        <p:nvSpPr>
          <p:cNvPr id="11" name="TextovéPole 10">
            <a:extLst>
              <a:ext uri="{FF2B5EF4-FFF2-40B4-BE49-F238E27FC236}">
                <a16:creationId xmlns:a16="http://schemas.microsoft.com/office/drawing/2014/main" xmlns="" id="{92056A19-90BD-44EC-B76E-E15B2FFA4B52}"/>
              </a:ext>
            </a:extLst>
          </p:cNvPr>
          <p:cNvSpPr txBox="1"/>
          <p:nvPr/>
        </p:nvSpPr>
        <p:spPr>
          <a:xfrm>
            <a:off x="3851920" y="3068960"/>
            <a:ext cx="1440160" cy="738664"/>
          </a:xfrm>
          <a:prstGeom prst="rect">
            <a:avLst/>
          </a:prstGeom>
          <a:solidFill>
            <a:schemeClr val="accent4">
              <a:lumMod val="40000"/>
              <a:lumOff val="60000"/>
            </a:schemeClr>
          </a:solidFill>
        </p:spPr>
        <p:txBody>
          <a:bodyPr wrap="square" rtlCol="0">
            <a:spAutoFit/>
          </a:bodyPr>
          <a:lstStyle/>
          <a:p>
            <a:pPr algn="ctr"/>
            <a:r>
              <a:rPr lang="cs-CZ" sz="1400" b="1" dirty="0" err="1"/>
              <a:t>Nízkoemisní</a:t>
            </a:r>
            <a:r>
              <a:rPr lang="cs-CZ" sz="1400" b="1" dirty="0"/>
              <a:t> a bezemisní vozidla</a:t>
            </a:r>
            <a:endParaRPr lang="cs-CZ" sz="1400" dirty="0"/>
          </a:p>
        </p:txBody>
      </p:sp>
      <p:sp>
        <p:nvSpPr>
          <p:cNvPr id="12" name="TextovéPole 11">
            <a:extLst>
              <a:ext uri="{FF2B5EF4-FFF2-40B4-BE49-F238E27FC236}">
                <a16:creationId xmlns:a16="http://schemas.microsoft.com/office/drawing/2014/main" xmlns="" id="{FC948675-8E80-452C-B1FD-DE66722F1F1B}"/>
              </a:ext>
            </a:extLst>
          </p:cNvPr>
          <p:cNvSpPr txBox="1"/>
          <p:nvPr/>
        </p:nvSpPr>
        <p:spPr>
          <a:xfrm>
            <a:off x="5580112" y="3068960"/>
            <a:ext cx="1546203" cy="738664"/>
          </a:xfrm>
          <a:prstGeom prst="rect">
            <a:avLst/>
          </a:prstGeom>
          <a:solidFill>
            <a:schemeClr val="accent4">
              <a:lumMod val="60000"/>
              <a:lumOff val="40000"/>
            </a:schemeClr>
          </a:solidFill>
          <a:ln w="28575">
            <a:solidFill>
              <a:srgbClr val="0070C0"/>
            </a:solidFill>
          </a:ln>
        </p:spPr>
        <p:txBody>
          <a:bodyPr wrap="square" rtlCol="0">
            <a:spAutoFit/>
          </a:bodyPr>
          <a:lstStyle/>
          <a:p>
            <a:pPr algn="ctr"/>
            <a:r>
              <a:rPr lang="cs-CZ" sz="1400" b="1" dirty="0"/>
              <a:t>Bezpečnost </a:t>
            </a:r>
            <a:r>
              <a:rPr lang="cs-CZ" sz="1400" b="1" dirty="0" smtClean="0"/>
              <a:t>dopravy</a:t>
            </a:r>
            <a:endParaRPr lang="cs-CZ" b="1" dirty="0"/>
          </a:p>
          <a:p>
            <a:pPr algn="ctr"/>
            <a:endParaRPr lang="cs-CZ" sz="1400" b="1" dirty="0"/>
          </a:p>
        </p:txBody>
      </p:sp>
      <p:sp>
        <p:nvSpPr>
          <p:cNvPr id="13" name="TextovéPole 12">
            <a:extLst>
              <a:ext uri="{FF2B5EF4-FFF2-40B4-BE49-F238E27FC236}">
                <a16:creationId xmlns:a16="http://schemas.microsoft.com/office/drawing/2014/main" xmlns="" id="{A7D640F0-18AE-4D7E-8CC3-BF904A802ABA}"/>
              </a:ext>
            </a:extLst>
          </p:cNvPr>
          <p:cNvSpPr txBox="1"/>
          <p:nvPr/>
        </p:nvSpPr>
        <p:spPr>
          <a:xfrm>
            <a:off x="7380312" y="3068960"/>
            <a:ext cx="1512168" cy="738664"/>
          </a:xfrm>
          <a:prstGeom prst="rect">
            <a:avLst/>
          </a:prstGeom>
          <a:solidFill>
            <a:schemeClr val="accent4">
              <a:lumMod val="60000"/>
              <a:lumOff val="40000"/>
            </a:schemeClr>
          </a:solidFill>
          <a:ln w="28575">
            <a:solidFill>
              <a:srgbClr val="0070C0"/>
            </a:solidFill>
          </a:ln>
        </p:spPr>
        <p:txBody>
          <a:bodyPr wrap="square" rtlCol="0">
            <a:spAutoFit/>
          </a:bodyPr>
          <a:lstStyle/>
          <a:p>
            <a:pPr algn="ctr"/>
            <a:r>
              <a:rPr lang="cs-CZ" sz="1400" b="1" dirty="0" err="1" smtClean="0"/>
              <a:t>Cyklodoprava</a:t>
            </a:r>
            <a:endParaRPr lang="cs-CZ" sz="1400" b="1" dirty="0" smtClean="0"/>
          </a:p>
          <a:p>
            <a:pPr algn="ctr"/>
            <a:endParaRPr lang="cs-CZ" sz="1400" b="1" dirty="0" smtClean="0"/>
          </a:p>
          <a:p>
            <a:pPr algn="ctr"/>
            <a:endParaRPr lang="cs-CZ" sz="1400" b="1" dirty="0" smtClean="0"/>
          </a:p>
        </p:txBody>
      </p:sp>
      <p:cxnSp>
        <p:nvCxnSpPr>
          <p:cNvPr id="15" name="Přímá spojovací čára 14"/>
          <p:cNvCxnSpPr>
            <a:stCxn id="9" idx="3"/>
            <a:endCxn id="10" idx="1"/>
          </p:cNvCxnSpPr>
          <p:nvPr/>
        </p:nvCxnSpPr>
        <p:spPr>
          <a:xfrm>
            <a:off x="1797896" y="3438292"/>
            <a:ext cx="32583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a:stCxn id="10" idx="3"/>
            <a:endCxn id="11" idx="1"/>
          </p:cNvCxnSpPr>
          <p:nvPr/>
        </p:nvCxnSpPr>
        <p:spPr>
          <a:xfrm>
            <a:off x="3671114" y="3438292"/>
            <a:ext cx="1808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Přímá spojovací čára 18"/>
          <p:cNvCxnSpPr>
            <a:stCxn id="11" idx="3"/>
            <a:endCxn id="12" idx="1"/>
          </p:cNvCxnSpPr>
          <p:nvPr/>
        </p:nvCxnSpPr>
        <p:spPr>
          <a:xfrm>
            <a:off x="5292080" y="3438292"/>
            <a:ext cx="28803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Přímá spojovací čára 20"/>
          <p:cNvCxnSpPr>
            <a:stCxn id="12" idx="3"/>
            <a:endCxn id="13" idx="1"/>
          </p:cNvCxnSpPr>
          <p:nvPr/>
        </p:nvCxnSpPr>
        <p:spPr>
          <a:xfrm>
            <a:off x="7126315" y="3438292"/>
            <a:ext cx="25399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Přímá spojovací čára 22"/>
          <p:cNvCxnSpPr>
            <a:stCxn id="8" idx="2"/>
            <a:endCxn id="11" idx="0"/>
          </p:cNvCxnSpPr>
          <p:nvPr/>
        </p:nvCxnSpPr>
        <p:spPr>
          <a:xfrm>
            <a:off x="4572000" y="2840162"/>
            <a:ext cx="0" cy="2287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ovéPole 51"/>
          <p:cNvSpPr txBox="1"/>
          <p:nvPr/>
        </p:nvSpPr>
        <p:spPr>
          <a:xfrm>
            <a:off x="2411760" y="5085184"/>
            <a:ext cx="4392488" cy="646331"/>
          </a:xfrm>
          <a:prstGeom prst="rect">
            <a:avLst/>
          </a:prstGeom>
          <a:noFill/>
        </p:spPr>
        <p:txBody>
          <a:bodyPr wrap="square" rtlCol="0">
            <a:spAutoFit/>
          </a:bodyPr>
          <a:lstStyle/>
          <a:p>
            <a:pPr algn="ctr"/>
            <a:r>
              <a:rPr lang="cs-CZ" b="1" dirty="0" smtClean="0"/>
              <a:t>Výzva č.1 MAS Znojemské vinařství, z.s. – IROP – Rozvíjet dopravu</a:t>
            </a:r>
            <a:endParaRPr lang="cs-CZ" b="1" dirty="0"/>
          </a:p>
        </p:txBody>
      </p:sp>
      <p:cxnSp>
        <p:nvCxnSpPr>
          <p:cNvPr id="54" name="Pravoúhlá spojovací čára 53"/>
          <p:cNvCxnSpPr>
            <a:stCxn id="13" idx="2"/>
            <a:endCxn id="52" idx="0"/>
          </p:cNvCxnSpPr>
          <p:nvPr/>
        </p:nvCxnSpPr>
        <p:spPr>
          <a:xfrm rot="5400000">
            <a:off x="5733420" y="2682208"/>
            <a:ext cx="1277560" cy="3528392"/>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4" name="Pravoúhlá spojovací čára 63"/>
          <p:cNvCxnSpPr>
            <a:stCxn id="12" idx="2"/>
            <a:endCxn id="52" idx="0"/>
          </p:cNvCxnSpPr>
          <p:nvPr/>
        </p:nvCxnSpPr>
        <p:spPr>
          <a:xfrm rot="5400000">
            <a:off x="4841829" y="3573799"/>
            <a:ext cx="1277560" cy="1745210"/>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7" name="Pravoúhlá spojovací čára 66"/>
          <p:cNvCxnSpPr>
            <a:stCxn id="9" idx="2"/>
            <a:endCxn id="52" idx="0"/>
          </p:cNvCxnSpPr>
          <p:nvPr/>
        </p:nvCxnSpPr>
        <p:spPr>
          <a:xfrm rot="16200000" flipH="1">
            <a:off x="2213580" y="2690760"/>
            <a:ext cx="1277560" cy="3511288"/>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412776"/>
            <a:ext cx="8229600" cy="1143000"/>
          </a:xfrm>
        </p:spPr>
        <p:txBody>
          <a:bodyPr>
            <a:noAutofit/>
          </a:bodyPr>
          <a:lstStyle/>
          <a:p>
            <a:pPr algn="ctr"/>
            <a:r>
              <a:rPr lang="cs-CZ" sz="3600" dirty="0" smtClean="0"/>
              <a:t>VÝZVA Č.1 MAS ZNOJEMSKÉ VINAŘSTVÍ, Z.S. – IROP – ROZVÍJET DOPRAVU</a:t>
            </a:r>
            <a:endParaRPr lang="cs-CZ" sz="3600" dirty="0"/>
          </a:p>
        </p:txBody>
      </p:sp>
      <p:sp>
        <p:nvSpPr>
          <p:cNvPr id="3" name="Zástupný symbol pro obsah 2"/>
          <p:cNvSpPr>
            <a:spLocks noGrp="1"/>
          </p:cNvSpPr>
          <p:nvPr>
            <p:ph idx="1"/>
          </p:nvPr>
        </p:nvSpPr>
        <p:spPr>
          <a:xfrm>
            <a:off x="457200" y="2636912"/>
            <a:ext cx="8229600" cy="3687688"/>
          </a:xfrm>
        </p:spPr>
        <p:txBody>
          <a:bodyPr/>
          <a:lstStyle/>
          <a:p>
            <a:r>
              <a:rPr lang="cs-CZ" dirty="0" smtClean="0"/>
              <a:t>datum vyhlášení výzvy – </a:t>
            </a:r>
            <a:r>
              <a:rPr lang="cs-CZ" b="1" dirty="0" smtClean="0"/>
              <a:t>02. 10. 2018 </a:t>
            </a:r>
          </a:p>
          <a:p>
            <a:r>
              <a:rPr lang="cs-CZ" dirty="0" smtClean="0"/>
              <a:t>datum začátku příjmu žádostí o podporu – </a:t>
            </a:r>
            <a:r>
              <a:rPr lang="cs-CZ" b="1" dirty="0" smtClean="0"/>
              <a:t>02. 10. 2018</a:t>
            </a:r>
          </a:p>
          <a:p>
            <a:r>
              <a:rPr lang="cs-CZ" dirty="0" smtClean="0"/>
              <a:t>datum ukončení příjmu žádostí o podporu – </a:t>
            </a:r>
            <a:r>
              <a:rPr lang="cs-CZ" b="1" dirty="0" smtClean="0"/>
              <a:t>01. 11. 2018, 15:00 hod.</a:t>
            </a:r>
          </a:p>
          <a:p>
            <a:endParaRPr lang="cs-CZ" dirty="0"/>
          </a:p>
        </p:txBody>
      </p:sp>
      <p:sp>
        <p:nvSpPr>
          <p:cNvPr id="4" name="Zástupný symbol pro zápatí 3"/>
          <p:cNvSpPr>
            <a:spLocks noGrp="1"/>
          </p:cNvSpPr>
          <p:nvPr>
            <p:ph type="ftr" sz="quarter" idx="11"/>
          </p:nvPr>
        </p:nvSpPr>
        <p:spPr/>
        <p:txBody>
          <a:bodyPr/>
          <a:lstStyle/>
          <a:p>
            <a:endParaRPr lang="cs-CZ"/>
          </a:p>
        </p:txBody>
      </p:sp>
      <p:pic>
        <p:nvPicPr>
          <p:cNvPr id="5" name="Picture 2" descr="S:\ASISTENTI\loga\logo mmr + eu.jpg"/>
          <p:cNvPicPr>
            <a:picLocks noChangeAspect="1" noChangeArrowheads="1"/>
          </p:cNvPicPr>
          <p:nvPr/>
        </p:nvPicPr>
        <p:blipFill>
          <a:blip r:embed="rId2" cstate="print"/>
          <a:srcRect/>
          <a:stretch>
            <a:fillRect/>
          </a:stretch>
        </p:blipFill>
        <p:spPr bwMode="auto">
          <a:xfrm>
            <a:off x="1043608" y="5943600"/>
            <a:ext cx="5524500" cy="914400"/>
          </a:xfrm>
          <a:prstGeom prst="rect">
            <a:avLst/>
          </a:prstGeom>
          <a:ln>
            <a:noFill/>
          </a:ln>
          <a:effectLst>
            <a:softEdge rad="112500"/>
          </a:effectLst>
        </p:spPr>
      </p:pic>
      <p:pic>
        <p:nvPicPr>
          <p:cNvPr id="6" name="Picture 3" descr="S:\ASISTENTI\loga\Logo MAS-na web.jpg"/>
          <p:cNvPicPr>
            <a:picLocks noChangeAspect="1" noChangeArrowheads="1"/>
          </p:cNvPicPr>
          <p:nvPr/>
        </p:nvPicPr>
        <p:blipFill>
          <a:blip r:embed="rId3" cstate="print"/>
          <a:srcRect/>
          <a:stretch>
            <a:fillRect/>
          </a:stretch>
        </p:blipFill>
        <p:spPr bwMode="auto">
          <a:xfrm>
            <a:off x="6804248" y="5993904"/>
            <a:ext cx="864096" cy="864096"/>
          </a:xfrm>
          <a:prstGeom prst="rect">
            <a:avLst/>
          </a:prstGeom>
          <a:ln>
            <a:noFill/>
          </a:ln>
          <a:effectLst>
            <a:softEdge rad="31750"/>
          </a:effectLst>
        </p:spPr>
      </p:pic>
    </p:spTree>
  </p:cSld>
  <p:clrMapOvr>
    <a:masterClrMapping/>
  </p:clrMapOvr>
  <p:transition spd="med">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t>DŮLEŽITÁ DATA K VÝZVĚ Č.1 </a:t>
            </a:r>
            <a:endParaRPr lang="cs-CZ" sz="3600" dirty="0"/>
          </a:p>
        </p:txBody>
      </p:sp>
      <p:sp>
        <p:nvSpPr>
          <p:cNvPr id="3" name="Zástupný symbol pro obsah 2"/>
          <p:cNvSpPr>
            <a:spLocks noGrp="1"/>
          </p:cNvSpPr>
          <p:nvPr>
            <p:ph idx="1"/>
          </p:nvPr>
        </p:nvSpPr>
        <p:spPr/>
        <p:txBody>
          <a:bodyPr>
            <a:normAutofit/>
          </a:bodyPr>
          <a:lstStyle/>
          <a:p>
            <a:r>
              <a:rPr lang="cs-CZ" dirty="0" smtClean="0"/>
              <a:t>datum zahájení realizace projektu – 1. 1. 2014</a:t>
            </a:r>
          </a:p>
          <a:p>
            <a:r>
              <a:rPr lang="cs-CZ" dirty="0" smtClean="0"/>
              <a:t>datum ukončení realizace projektu – 30. 6. 2023</a:t>
            </a:r>
          </a:p>
          <a:p>
            <a:r>
              <a:rPr lang="cs-CZ" dirty="0" smtClean="0"/>
              <a:t>celková alokace výzvy – 13 210 540 Kč</a:t>
            </a:r>
          </a:p>
          <a:p>
            <a:r>
              <a:rPr lang="cs-CZ" dirty="0" smtClean="0"/>
              <a:t>výše podpory z EFRR – 95 %</a:t>
            </a:r>
          </a:p>
          <a:p>
            <a:r>
              <a:rPr lang="cs-CZ" dirty="0" smtClean="0"/>
              <a:t>minimální výše CZV není stanovena</a:t>
            </a:r>
          </a:p>
          <a:p>
            <a:r>
              <a:rPr lang="cs-CZ" dirty="0" smtClean="0"/>
              <a:t>maximální výše CZV – 6 000 </a:t>
            </a:r>
            <a:r>
              <a:rPr lang="cs-CZ" dirty="0" err="1" smtClean="0"/>
              <a:t>000</a:t>
            </a:r>
            <a:r>
              <a:rPr lang="cs-CZ" dirty="0" smtClean="0"/>
              <a:t>,- Kč</a:t>
            </a:r>
          </a:p>
          <a:p>
            <a:r>
              <a:rPr lang="cs-CZ" dirty="0" smtClean="0"/>
              <a:t>forma podpory – ex-post</a:t>
            </a:r>
          </a:p>
        </p:txBody>
      </p:sp>
      <p:sp>
        <p:nvSpPr>
          <p:cNvPr id="4" name="Zástupný symbol pro zápatí 3"/>
          <p:cNvSpPr>
            <a:spLocks noGrp="1"/>
          </p:cNvSpPr>
          <p:nvPr>
            <p:ph type="ftr" sz="quarter" idx="11"/>
          </p:nvPr>
        </p:nvSpPr>
        <p:spPr/>
        <p:txBody>
          <a:bodyPr/>
          <a:lstStyle/>
          <a:p>
            <a:endParaRPr lang="cs-CZ"/>
          </a:p>
        </p:txBody>
      </p:sp>
      <p:pic>
        <p:nvPicPr>
          <p:cNvPr id="5" name="Picture 2" descr="S:\ASISTENTI\loga\logo mmr + eu.jpg"/>
          <p:cNvPicPr>
            <a:picLocks noChangeAspect="1" noChangeArrowheads="1"/>
          </p:cNvPicPr>
          <p:nvPr/>
        </p:nvPicPr>
        <p:blipFill>
          <a:blip r:embed="rId2" cstate="print"/>
          <a:srcRect/>
          <a:stretch>
            <a:fillRect/>
          </a:stretch>
        </p:blipFill>
        <p:spPr bwMode="auto">
          <a:xfrm>
            <a:off x="1043608" y="5970984"/>
            <a:ext cx="5524500" cy="914400"/>
          </a:xfrm>
          <a:prstGeom prst="rect">
            <a:avLst/>
          </a:prstGeom>
          <a:ln>
            <a:noFill/>
          </a:ln>
          <a:effectLst>
            <a:softEdge rad="112500"/>
          </a:effectLst>
        </p:spPr>
      </p:pic>
      <p:pic>
        <p:nvPicPr>
          <p:cNvPr id="6" name="Picture 3" descr="S:\ASISTENTI\loga\Logo MAS-na web.jpg"/>
          <p:cNvPicPr>
            <a:picLocks noChangeAspect="1" noChangeArrowheads="1"/>
          </p:cNvPicPr>
          <p:nvPr/>
        </p:nvPicPr>
        <p:blipFill>
          <a:blip r:embed="rId3" cstate="print"/>
          <a:srcRect/>
          <a:stretch>
            <a:fillRect/>
          </a:stretch>
        </p:blipFill>
        <p:spPr bwMode="auto">
          <a:xfrm>
            <a:off x="6804248" y="5993904"/>
            <a:ext cx="864096" cy="864096"/>
          </a:xfrm>
          <a:prstGeom prst="rect">
            <a:avLst/>
          </a:prstGeom>
          <a:ln>
            <a:noFill/>
          </a:ln>
          <a:effectLst>
            <a:softEdge rad="31750"/>
          </a:effectLst>
        </p:spPr>
      </p:pic>
    </p:spTree>
  </p:cSld>
  <p:clrMapOvr>
    <a:masterClrMapping/>
  </p:clrMapOvr>
  <p:transition spd="med">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3645024"/>
            <a:ext cx="8229600" cy="936104"/>
          </a:xfrm>
        </p:spPr>
        <p:txBody>
          <a:bodyPr>
            <a:normAutofit/>
          </a:bodyPr>
          <a:lstStyle/>
          <a:p>
            <a:r>
              <a:rPr lang="cs-CZ" sz="3600" dirty="0" smtClean="0"/>
              <a:t>ÚZEMÍ REALIZACE</a:t>
            </a:r>
            <a:endParaRPr lang="cs-CZ" sz="3600" dirty="0"/>
          </a:p>
        </p:txBody>
      </p:sp>
      <p:sp>
        <p:nvSpPr>
          <p:cNvPr id="3" name="Zástupný symbol pro obsah 2"/>
          <p:cNvSpPr>
            <a:spLocks noGrp="1"/>
          </p:cNvSpPr>
          <p:nvPr>
            <p:ph idx="1"/>
          </p:nvPr>
        </p:nvSpPr>
        <p:spPr>
          <a:xfrm>
            <a:off x="467544" y="4581128"/>
            <a:ext cx="8229600" cy="1277496"/>
          </a:xfrm>
        </p:spPr>
        <p:txBody>
          <a:bodyPr>
            <a:normAutofit/>
          </a:bodyPr>
          <a:lstStyle/>
          <a:p>
            <a:r>
              <a:rPr lang="cs-CZ" sz="2000" dirty="0" smtClean="0"/>
              <a:t>Území MAS vymezené ve schválené strategii CLLD - Strategie komunitně vedeného místního rozvoje MAS Znojemské vinařství, z.s. pro programové období 2014-2020</a:t>
            </a:r>
          </a:p>
        </p:txBody>
      </p:sp>
      <p:sp>
        <p:nvSpPr>
          <p:cNvPr id="4" name="Zástupný symbol pro zápatí 3"/>
          <p:cNvSpPr>
            <a:spLocks noGrp="1"/>
          </p:cNvSpPr>
          <p:nvPr>
            <p:ph type="ftr" sz="quarter" idx="11"/>
          </p:nvPr>
        </p:nvSpPr>
        <p:spPr/>
        <p:txBody>
          <a:bodyPr/>
          <a:lstStyle/>
          <a:p>
            <a:endParaRPr lang="cs-CZ"/>
          </a:p>
        </p:txBody>
      </p:sp>
      <p:sp>
        <p:nvSpPr>
          <p:cNvPr id="5" name="TextovéPole 4"/>
          <p:cNvSpPr txBox="1"/>
          <p:nvPr/>
        </p:nvSpPr>
        <p:spPr>
          <a:xfrm>
            <a:off x="539552" y="2564904"/>
            <a:ext cx="8208912" cy="923330"/>
          </a:xfrm>
          <a:prstGeom prst="rect">
            <a:avLst/>
          </a:prstGeom>
          <a:noFill/>
        </p:spPr>
        <p:txBody>
          <a:bodyPr wrap="square" rtlCol="0">
            <a:spAutoFit/>
          </a:bodyPr>
          <a:lstStyle/>
          <a:p>
            <a:r>
              <a:rPr lang="cs-CZ" sz="3600" dirty="0" smtClean="0">
                <a:solidFill>
                  <a:schemeClr val="tx2"/>
                </a:solidFill>
                <a:latin typeface="+mj-lt"/>
                <a:ea typeface="+mj-ea"/>
                <a:cs typeface="+mj-cs"/>
              </a:rPr>
              <a:t>CÍLOVÁ SKUPINA</a:t>
            </a:r>
          </a:p>
          <a:p>
            <a:endParaRPr lang="cs-CZ" dirty="0"/>
          </a:p>
        </p:txBody>
      </p:sp>
      <p:sp>
        <p:nvSpPr>
          <p:cNvPr id="6" name="TextovéPole 5"/>
          <p:cNvSpPr txBox="1"/>
          <p:nvPr/>
        </p:nvSpPr>
        <p:spPr>
          <a:xfrm>
            <a:off x="467544" y="3068960"/>
            <a:ext cx="8424936" cy="1077218"/>
          </a:xfrm>
          <a:prstGeom prst="rect">
            <a:avLst/>
          </a:prstGeom>
          <a:noFill/>
        </p:spPr>
        <p:txBody>
          <a:bodyPr wrap="square" rtlCol="0">
            <a:spAutoFit/>
          </a:bodyPr>
          <a:lstStyle/>
          <a:p>
            <a:pPr marL="0" lvl="1">
              <a:buClr>
                <a:srgbClr val="FFC000"/>
              </a:buClr>
              <a:buFont typeface="Arial" pitchFamily="34" charset="0"/>
              <a:buChar char="•"/>
            </a:pPr>
            <a:r>
              <a:rPr lang="cs-CZ" sz="2600" dirty="0" smtClean="0"/>
              <a:t> </a:t>
            </a:r>
            <a:r>
              <a:rPr lang="cs-CZ" sz="2000" dirty="0" smtClean="0"/>
              <a:t>Obyvatelé</a:t>
            </a:r>
            <a:r>
              <a:rPr lang="cs-CZ" sz="2000" dirty="0"/>
              <a:t>, návštěvníci, dojíždějící za prací a službami, </a:t>
            </a:r>
            <a:r>
              <a:rPr lang="cs-CZ" sz="2000" dirty="0" smtClean="0"/>
              <a:t>  </a:t>
            </a:r>
            <a:br>
              <a:rPr lang="cs-CZ" sz="2000" dirty="0" smtClean="0"/>
            </a:br>
            <a:r>
              <a:rPr lang="cs-CZ" sz="2000" dirty="0" smtClean="0"/>
              <a:t>   uživatelé </a:t>
            </a:r>
            <a:r>
              <a:rPr lang="cs-CZ" sz="2000" dirty="0"/>
              <a:t>veřejné dopravy</a:t>
            </a:r>
          </a:p>
          <a:p>
            <a:endParaRPr lang="cs-CZ" dirty="0"/>
          </a:p>
        </p:txBody>
      </p:sp>
      <p:pic>
        <p:nvPicPr>
          <p:cNvPr id="7" name="Picture 2" descr="S:\ASISTENTI\loga\logo mmr + eu.jpg"/>
          <p:cNvPicPr>
            <a:picLocks noChangeAspect="1" noChangeArrowheads="1"/>
          </p:cNvPicPr>
          <p:nvPr/>
        </p:nvPicPr>
        <p:blipFill>
          <a:blip r:embed="rId2" cstate="print"/>
          <a:srcRect/>
          <a:stretch>
            <a:fillRect/>
          </a:stretch>
        </p:blipFill>
        <p:spPr bwMode="auto">
          <a:xfrm>
            <a:off x="1043608" y="5943600"/>
            <a:ext cx="5524500" cy="914400"/>
          </a:xfrm>
          <a:prstGeom prst="rect">
            <a:avLst/>
          </a:prstGeom>
          <a:ln>
            <a:noFill/>
          </a:ln>
          <a:effectLst>
            <a:softEdge rad="112500"/>
          </a:effectLst>
        </p:spPr>
      </p:pic>
      <p:pic>
        <p:nvPicPr>
          <p:cNvPr id="8" name="Picture 3" descr="S:\ASISTENTI\loga\Logo MAS-na web.jpg"/>
          <p:cNvPicPr>
            <a:picLocks noChangeAspect="1" noChangeArrowheads="1"/>
          </p:cNvPicPr>
          <p:nvPr/>
        </p:nvPicPr>
        <p:blipFill>
          <a:blip r:embed="rId3" cstate="print"/>
          <a:srcRect/>
          <a:stretch>
            <a:fillRect/>
          </a:stretch>
        </p:blipFill>
        <p:spPr bwMode="auto">
          <a:xfrm>
            <a:off x="6804248" y="5993904"/>
            <a:ext cx="864096" cy="864096"/>
          </a:xfrm>
          <a:prstGeom prst="rect">
            <a:avLst/>
          </a:prstGeom>
          <a:ln>
            <a:noFill/>
          </a:ln>
          <a:effectLst>
            <a:softEdge rad="31750"/>
          </a:effectLst>
        </p:spPr>
      </p:pic>
      <p:sp>
        <p:nvSpPr>
          <p:cNvPr id="9" name="Obdélník 8"/>
          <p:cNvSpPr/>
          <p:nvPr/>
        </p:nvSpPr>
        <p:spPr>
          <a:xfrm>
            <a:off x="467544" y="1268760"/>
            <a:ext cx="8208912" cy="1323439"/>
          </a:xfrm>
          <a:prstGeom prst="rect">
            <a:avLst/>
          </a:prstGeom>
        </p:spPr>
        <p:txBody>
          <a:bodyPr wrap="square">
            <a:spAutoFit/>
          </a:bodyPr>
          <a:lstStyle/>
          <a:p>
            <a:pPr>
              <a:buClr>
                <a:schemeClr val="accent3"/>
              </a:buClr>
              <a:buSzPct val="110000"/>
              <a:buFont typeface="Arial" pitchFamily="34" charset="0"/>
              <a:buChar char="•"/>
            </a:pPr>
            <a:r>
              <a:rPr lang="cs-CZ" sz="2000" dirty="0" smtClean="0"/>
              <a:t> Obce</a:t>
            </a:r>
          </a:p>
          <a:p>
            <a:pPr>
              <a:buClr>
                <a:schemeClr val="accent3"/>
              </a:buClr>
              <a:buSzPct val="110000"/>
              <a:buFont typeface="Arial" pitchFamily="34" charset="0"/>
              <a:buChar char="•"/>
            </a:pPr>
            <a:r>
              <a:rPr lang="cs-CZ" sz="2000" dirty="0" smtClean="0"/>
              <a:t> Dobrovolné svazky obcí</a:t>
            </a:r>
          </a:p>
          <a:p>
            <a:pPr>
              <a:buClr>
                <a:schemeClr val="accent3"/>
              </a:buClr>
              <a:buSzPct val="110000"/>
              <a:buFont typeface="Arial" pitchFamily="34" charset="0"/>
              <a:buChar char="•"/>
            </a:pPr>
            <a:r>
              <a:rPr lang="cs-CZ" sz="2000" dirty="0" smtClean="0"/>
              <a:t> Organizace zřizované nebo zakládané obcemi</a:t>
            </a:r>
          </a:p>
          <a:p>
            <a:pPr>
              <a:buClr>
                <a:schemeClr val="accent3"/>
              </a:buClr>
              <a:buSzPct val="110000"/>
              <a:buFont typeface="Arial" pitchFamily="34" charset="0"/>
              <a:buChar char="•"/>
            </a:pPr>
            <a:r>
              <a:rPr lang="cs-CZ" sz="2000" dirty="0" smtClean="0"/>
              <a:t> Organizace zřizované nebo zakládané dobrovolnými svazky obcí</a:t>
            </a:r>
            <a:endParaRPr lang="cs-CZ" sz="2000" dirty="0"/>
          </a:p>
        </p:txBody>
      </p:sp>
      <p:sp>
        <p:nvSpPr>
          <p:cNvPr id="10" name="Obdélník 9"/>
          <p:cNvSpPr/>
          <p:nvPr/>
        </p:nvSpPr>
        <p:spPr>
          <a:xfrm>
            <a:off x="539552" y="764704"/>
            <a:ext cx="5405647" cy="646331"/>
          </a:xfrm>
          <a:prstGeom prst="rect">
            <a:avLst/>
          </a:prstGeom>
        </p:spPr>
        <p:txBody>
          <a:bodyPr wrap="none">
            <a:spAutoFit/>
          </a:bodyPr>
          <a:lstStyle/>
          <a:p>
            <a:r>
              <a:rPr lang="cs-CZ" sz="3600" dirty="0" smtClean="0">
                <a:solidFill>
                  <a:schemeClr val="tx2"/>
                </a:solidFill>
                <a:latin typeface="+mj-lt"/>
                <a:ea typeface="+mj-ea"/>
                <a:cs typeface="+mj-cs"/>
              </a:rPr>
              <a:t>OPRÁVNĚNÍ</a:t>
            </a:r>
            <a:r>
              <a:rPr lang="cs-CZ" dirty="0" smtClean="0"/>
              <a:t> </a:t>
            </a:r>
            <a:r>
              <a:rPr lang="cs-CZ" sz="3600" dirty="0" smtClean="0">
                <a:solidFill>
                  <a:schemeClr val="tx2"/>
                </a:solidFill>
                <a:latin typeface="+mj-lt"/>
                <a:ea typeface="+mj-ea"/>
                <a:cs typeface="+mj-cs"/>
              </a:rPr>
              <a:t>ŽADATELÉ</a:t>
            </a:r>
          </a:p>
        </p:txBody>
      </p:sp>
    </p:spTree>
  </p:cSld>
  <p:clrMapOvr>
    <a:masterClrMapping/>
  </p:clrMapOvr>
  <p:transition spd="med">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Zástupný symbol pro obsah 4" descr="Mapa MAS  NS MAS ČR 2018.jpg"/>
          <p:cNvPicPr>
            <a:picLocks noGrp="1" noChangeAspect="1"/>
          </p:cNvPicPr>
          <p:nvPr>
            <p:ph idx="1"/>
          </p:nvPr>
        </p:nvPicPr>
        <p:blipFill>
          <a:blip r:embed="rId2" cstate="print"/>
          <a:stretch>
            <a:fillRect/>
          </a:stretch>
        </p:blipFill>
        <p:spPr>
          <a:xfrm>
            <a:off x="0" y="0"/>
            <a:ext cx="9161633" cy="6480720"/>
          </a:xfrm>
        </p:spPr>
      </p:pic>
      <p:sp>
        <p:nvSpPr>
          <p:cNvPr id="4" name="Zástupný symbol pro zápatí 3"/>
          <p:cNvSpPr>
            <a:spLocks noGrp="1"/>
          </p:cNvSpPr>
          <p:nvPr>
            <p:ph type="ftr" sz="quarter" idx="11"/>
          </p:nvPr>
        </p:nvSpPr>
        <p:spPr/>
        <p:txBody>
          <a:bodyPr/>
          <a:lstStyle/>
          <a:p>
            <a:endParaRPr lang="cs-CZ"/>
          </a:p>
        </p:txBody>
      </p:sp>
    </p:spTree>
  </p:cSld>
  <p:clrMapOvr>
    <a:masterClrMapping/>
  </p:clrMapOvr>
  <p:transition spd="med">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t>PODPOROVANÉ AKTIVITY</a:t>
            </a:r>
            <a:endParaRPr lang="cs-CZ" sz="3600" dirty="0"/>
          </a:p>
        </p:txBody>
      </p:sp>
      <p:sp>
        <p:nvSpPr>
          <p:cNvPr id="3" name="Zástupný symbol pro obsah 2"/>
          <p:cNvSpPr>
            <a:spLocks noGrp="1"/>
          </p:cNvSpPr>
          <p:nvPr>
            <p:ph idx="1"/>
          </p:nvPr>
        </p:nvSpPr>
        <p:spPr>
          <a:xfrm>
            <a:off x="457200" y="1935480"/>
            <a:ext cx="8229600" cy="4157816"/>
          </a:xfrm>
        </p:spPr>
        <p:txBody>
          <a:bodyPr>
            <a:normAutofit fontScale="92500"/>
          </a:bodyPr>
          <a:lstStyle/>
          <a:p>
            <a:r>
              <a:rPr lang="cs-CZ" b="1" dirty="0" smtClean="0"/>
              <a:t>Výstavba parkovacích míst pro motorová vozidla</a:t>
            </a:r>
          </a:p>
          <a:p>
            <a:pPr lvl="1"/>
            <a:r>
              <a:rPr lang="cs-CZ" dirty="0" smtClean="0"/>
              <a:t>Rekonstrukce, modernizace a výstavba samostatných parkovacích systémů P+R, K+R, B+R jako prvků podporujících </a:t>
            </a:r>
            <a:r>
              <a:rPr lang="cs-CZ" dirty="0" err="1" smtClean="0"/>
              <a:t>multimodalitu</a:t>
            </a:r>
            <a:endParaRPr lang="cs-CZ" dirty="0" smtClean="0"/>
          </a:p>
          <a:p>
            <a:pPr lvl="1"/>
            <a:r>
              <a:rPr lang="cs-CZ" dirty="0" smtClean="0"/>
              <a:t>Rekonstrukce, modernizace a výstavba samostatných parkovacích systémů P+G jako prvků podporujících </a:t>
            </a:r>
            <a:r>
              <a:rPr lang="cs-CZ" dirty="0" err="1" smtClean="0"/>
              <a:t>multimodalitu</a:t>
            </a:r>
            <a:r>
              <a:rPr lang="cs-CZ" dirty="0" smtClean="0"/>
              <a:t>, který vyvolá v přímé vazbě vznik nové pěší zóny nahrazující uliční prostor původně přístupný automobilové dopravě.</a:t>
            </a:r>
          </a:p>
          <a:p>
            <a:pPr lvl="1">
              <a:buNone/>
            </a:pPr>
            <a:r>
              <a:rPr lang="cs-CZ" dirty="0" smtClean="0"/>
              <a:t>-  Není možná kombinace uvedených aktivit v jedné žádosti o podporu. </a:t>
            </a:r>
            <a:endParaRPr lang="cs-CZ" dirty="0"/>
          </a:p>
        </p:txBody>
      </p:sp>
      <p:sp>
        <p:nvSpPr>
          <p:cNvPr id="4" name="Zástupný symbol pro zápatí 3"/>
          <p:cNvSpPr>
            <a:spLocks noGrp="1"/>
          </p:cNvSpPr>
          <p:nvPr>
            <p:ph type="ftr" sz="quarter" idx="11"/>
          </p:nvPr>
        </p:nvSpPr>
        <p:spPr/>
        <p:txBody>
          <a:bodyPr/>
          <a:lstStyle/>
          <a:p>
            <a:endParaRPr lang="cs-CZ"/>
          </a:p>
        </p:txBody>
      </p:sp>
      <p:pic>
        <p:nvPicPr>
          <p:cNvPr id="5" name="Picture 2" descr="S:\ASISTENTI\loga\logo mmr + eu.jpg"/>
          <p:cNvPicPr>
            <a:picLocks noChangeAspect="1" noChangeArrowheads="1"/>
          </p:cNvPicPr>
          <p:nvPr/>
        </p:nvPicPr>
        <p:blipFill>
          <a:blip r:embed="rId2" cstate="print"/>
          <a:srcRect/>
          <a:stretch>
            <a:fillRect/>
          </a:stretch>
        </p:blipFill>
        <p:spPr bwMode="auto">
          <a:xfrm>
            <a:off x="1043608" y="5943600"/>
            <a:ext cx="5524500" cy="914400"/>
          </a:xfrm>
          <a:prstGeom prst="rect">
            <a:avLst/>
          </a:prstGeom>
          <a:ln>
            <a:noFill/>
          </a:ln>
          <a:effectLst>
            <a:softEdge rad="112500"/>
          </a:effectLst>
        </p:spPr>
      </p:pic>
      <p:pic>
        <p:nvPicPr>
          <p:cNvPr id="6" name="Picture 3" descr="S:\ASISTENTI\loga\Logo MAS-na web.jpg"/>
          <p:cNvPicPr>
            <a:picLocks noChangeAspect="1" noChangeArrowheads="1"/>
          </p:cNvPicPr>
          <p:nvPr/>
        </p:nvPicPr>
        <p:blipFill>
          <a:blip r:embed="rId3" cstate="print"/>
          <a:srcRect/>
          <a:stretch>
            <a:fillRect/>
          </a:stretch>
        </p:blipFill>
        <p:spPr bwMode="auto">
          <a:xfrm>
            <a:off x="6804248" y="5993904"/>
            <a:ext cx="864096" cy="864096"/>
          </a:xfrm>
          <a:prstGeom prst="rect">
            <a:avLst/>
          </a:prstGeom>
          <a:ln>
            <a:noFill/>
          </a:ln>
          <a:effectLst>
            <a:softEdge rad="31750"/>
          </a:effectLst>
        </p:spPr>
      </p:pic>
    </p:spTree>
  </p:cSld>
  <p:clrMapOvr>
    <a:masterClrMapping/>
  </p:clrMapOvr>
  <p:transition spd="med">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1824"/>
            <a:ext cx="8229600" cy="1143000"/>
          </a:xfrm>
        </p:spPr>
        <p:txBody>
          <a:bodyPr/>
          <a:lstStyle/>
          <a:p>
            <a:r>
              <a:rPr lang="cs-CZ" sz="3600" dirty="0" smtClean="0"/>
              <a:t>PODPOROVANÉ AKTIVITY</a:t>
            </a:r>
            <a:endParaRPr lang="cs-CZ" sz="3600" dirty="0"/>
          </a:p>
        </p:txBody>
      </p:sp>
      <p:sp>
        <p:nvSpPr>
          <p:cNvPr id="3" name="Zástupný symbol pro obsah 2"/>
          <p:cNvSpPr>
            <a:spLocks noGrp="1"/>
          </p:cNvSpPr>
          <p:nvPr>
            <p:ph idx="1"/>
          </p:nvPr>
        </p:nvSpPr>
        <p:spPr/>
        <p:txBody>
          <a:bodyPr>
            <a:normAutofit fontScale="70000" lnSpcReduction="20000"/>
          </a:bodyPr>
          <a:lstStyle/>
          <a:p>
            <a:r>
              <a:rPr lang="cs-CZ" b="1" dirty="0" smtClean="0"/>
              <a:t>Bezpečnost</a:t>
            </a:r>
          </a:p>
          <a:p>
            <a:pPr lvl="1"/>
            <a:r>
              <a:rPr lang="cs-CZ" dirty="0" smtClean="0"/>
              <a:t>Rekonstrukce, modernizace a výstavba chodníků podél silnic I., II. a III. třídy a místních komunikací nebo chodníků a stezek odklánějících pěší dopravu od silnic I., II. a III. třídy a místních komunikací, přizpůsobených osobám s omezenou schopností pohybu a orientace, včetně přechodů pro chodce a míst pro přecházení.</a:t>
            </a:r>
          </a:p>
          <a:p>
            <a:pPr lvl="1"/>
            <a:r>
              <a:rPr lang="cs-CZ" dirty="0" smtClean="0"/>
              <a:t>Rekonstrukce, modernizace a výstavba bezbariérových komunikací pro pěší k zastávkám veřejné hromadné dopravy,</a:t>
            </a:r>
          </a:p>
          <a:p>
            <a:pPr lvl="1"/>
            <a:r>
              <a:rPr lang="cs-CZ" dirty="0" smtClean="0"/>
              <a:t>Realizace prvků zvyšujících bezpečnost železniční, silniční, cyklistické a pěší dopravy (bezpečnostní opatření realizovaná na silnici, místní komunikaci nebo dráze, veřejné osvětlení, prvky inteligentních dopravních systémů),</a:t>
            </a:r>
          </a:p>
          <a:p>
            <a:pPr lvl="1"/>
            <a:r>
              <a:rPr lang="cs-CZ" dirty="0" smtClean="0"/>
              <a:t>Realizace zmírňujících a kompenzačních opatření pro minimalizaci negativních vlivů na životní prostředí (např. výsadba doprovodné zeleně), vždy při současné rekonstrukci, modernizaci nebo výstavbě chodníků, bezbariérových komunikací, podchodů nebo lávek nebo prvků zvyšujících bezpečnost dopravy,</a:t>
            </a:r>
          </a:p>
          <a:p>
            <a:pPr lvl="1">
              <a:buNone/>
            </a:pPr>
            <a:r>
              <a:rPr lang="cs-CZ" dirty="0" smtClean="0"/>
              <a:t>-    Je možná kombinace uvedených aktivit. </a:t>
            </a:r>
            <a:endParaRPr lang="cs-CZ" dirty="0"/>
          </a:p>
        </p:txBody>
      </p:sp>
      <p:sp>
        <p:nvSpPr>
          <p:cNvPr id="4" name="Zástupný symbol pro zápatí 3"/>
          <p:cNvSpPr>
            <a:spLocks noGrp="1"/>
          </p:cNvSpPr>
          <p:nvPr>
            <p:ph type="ftr" sz="quarter" idx="11"/>
          </p:nvPr>
        </p:nvSpPr>
        <p:spPr/>
        <p:txBody>
          <a:bodyPr/>
          <a:lstStyle/>
          <a:p>
            <a:endParaRPr lang="cs-CZ"/>
          </a:p>
        </p:txBody>
      </p:sp>
      <p:pic>
        <p:nvPicPr>
          <p:cNvPr id="5" name="Picture 2" descr="S:\ASISTENTI\loga\logo mmr + eu.jpg"/>
          <p:cNvPicPr>
            <a:picLocks noChangeAspect="1" noChangeArrowheads="1"/>
          </p:cNvPicPr>
          <p:nvPr/>
        </p:nvPicPr>
        <p:blipFill>
          <a:blip r:embed="rId2" cstate="print"/>
          <a:srcRect/>
          <a:stretch>
            <a:fillRect/>
          </a:stretch>
        </p:blipFill>
        <p:spPr bwMode="auto">
          <a:xfrm>
            <a:off x="1043608" y="5943600"/>
            <a:ext cx="5524500" cy="914400"/>
          </a:xfrm>
          <a:prstGeom prst="rect">
            <a:avLst/>
          </a:prstGeom>
          <a:ln>
            <a:noFill/>
          </a:ln>
          <a:effectLst>
            <a:softEdge rad="112500"/>
          </a:effectLst>
        </p:spPr>
      </p:pic>
      <p:pic>
        <p:nvPicPr>
          <p:cNvPr id="6" name="Picture 3" descr="S:\ASISTENTI\loga\Logo MAS-na web.jpg"/>
          <p:cNvPicPr>
            <a:picLocks noChangeAspect="1" noChangeArrowheads="1"/>
          </p:cNvPicPr>
          <p:nvPr/>
        </p:nvPicPr>
        <p:blipFill>
          <a:blip r:embed="rId3" cstate="print"/>
          <a:srcRect/>
          <a:stretch>
            <a:fillRect/>
          </a:stretch>
        </p:blipFill>
        <p:spPr bwMode="auto">
          <a:xfrm>
            <a:off x="6804248" y="5993904"/>
            <a:ext cx="864096" cy="864096"/>
          </a:xfrm>
          <a:prstGeom prst="rect">
            <a:avLst/>
          </a:prstGeom>
          <a:ln>
            <a:noFill/>
          </a:ln>
          <a:effectLst>
            <a:softEdge rad="31750"/>
          </a:effectLst>
        </p:spPr>
      </p:pic>
    </p:spTree>
  </p:cSld>
  <p:clrMapOvr>
    <a:masterClrMapping/>
  </p:clrMapOvr>
  <p:transition spd="med">
    <p:spli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Vlastní 3">
      <a:dk1>
        <a:sysClr val="windowText" lastClr="000000"/>
      </a:dk1>
      <a:lt1>
        <a:sysClr val="window" lastClr="FFFFFF"/>
      </a:lt1>
      <a:dk2>
        <a:srgbClr val="4E5B6F"/>
      </a:dk2>
      <a:lt2>
        <a:srgbClr val="FFFFFF"/>
      </a:lt2>
      <a:accent1>
        <a:srgbClr val="7FD13B"/>
      </a:accent1>
      <a:accent2>
        <a:srgbClr val="EA157A"/>
      </a:accent2>
      <a:accent3>
        <a:srgbClr val="FEB80A"/>
      </a:accent3>
      <a:accent4>
        <a:srgbClr val="00ADDC"/>
      </a:accent4>
      <a:accent5>
        <a:srgbClr val="738AC8"/>
      </a:accent5>
      <a:accent6>
        <a:srgbClr val="1AB39F"/>
      </a:accent6>
      <a:hlink>
        <a:srgbClr val="000000"/>
      </a:hlink>
      <a:folHlink>
        <a:srgbClr val="5F7791"/>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895</TotalTime>
  <Words>1767</Words>
  <Application>Microsoft Office PowerPoint</Application>
  <PresentationFormat>Předvádění na obrazovce (4:3)</PresentationFormat>
  <Paragraphs>192</Paragraphs>
  <Slides>28</Slides>
  <Notes>1</Notes>
  <HiddenSlides>0</HiddenSlides>
  <MMClips>0</MMClips>
  <ScaleCrop>false</ScaleCrop>
  <HeadingPairs>
    <vt:vector size="4" baseType="variant">
      <vt:variant>
        <vt:lpstr>Motiv</vt:lpstr>
      </vt:variant>
      <vt:variant>
        <vt:i4>1</vt:i4>
      </vt:variant>
      <vt:variant>
        <vt:lpstr>Nadpisy snímků</vt:lpstr>
      </vt:variant>
      <vt:variant>
        <vt:i4>28</vt:i4>
      </vt:variant>
    </vt:vector>
  </HeadingPairs>
  <TitlesOfParts>
    <vt:vector size="29" baseType="lpstr">
      <vt:lpstr>Tok</vt:lpstr>
      <vt:lpstr>VÝZVA Č. 1 MAS Znojemské vinařství, z.s.   IROP  BEZPEČNÁ DOPRAVA</vt:lpstr>
      <vt:lpstr>OBSAH SEMINÁŘE</vt:lpstr>
      <vt:lpstr>PŘEDSTAVENÍ VÝZVY</vt:lpstr>
      <vt:lpstr>VÝZVA Č.1 MAS ZNOJEMSKÉ VINAŘSTVÍ, Z.S. – IROP – ROZVÍJET DOPRAVU</vt:lpstr>
      <vt:lpstr>DŮLEŽITÁ DATA K VÝZVĚ Č.1 </vt:lpstr>
      <vt:lpstr>ÚZEMÍ REALIZACE</vt:lpstr>
      <vt:lpstr>Snímek 7</vt:lpstr>
      <vt:lpstr>PODPOROVANÉ AKTIVITY</vt:lpstr>
      <vt:lpstr>PODPOROVANÉ AKTIVITY</vt:lpstr>
      <vt:lpstr>PODPOROVANÉ AKTIVITY</vt:lpstr>
      <vt:lpstr>POVINNÉ PŘÍLOHY ŽÁDOSTI</vt:lpstr>
      <vt:lpstr>POVINNÉ PŘÍLOHY ŽÁDOSTI</vt:lpstr>
      <vt:lpstr>POVINNÉ PŘÍLOHY ŽÁDOSTI</vt:lpstr>
      <vt:lpstr>ZPŮSOBILÉ VÝDAJE TERMINÁLY A PARKOVACÍ SYSTÉMY</vt:lpstr>
      <vt:lpstr>ZPŮSOBILÉ VÝDAJE BEZPEČNÁ DOPRAVA</vt:lpstr>
      <vt:lpstr>ZPŮSOBILÉ VÝDAJE  CYKLODOPRAVA</vt:lpstr>
      <vt:lpstr>INDIKÁTORY</vt:lpstr>
      <vt:lpstr>FORMA  ŽÁDOSTI O PODPORU</vt:lpstr>
      <vt:lpstr>Snímek 19</vt:lpstr>
      <vt:lpstr>Další důležité informace</vt:lpstr>
      <vt:lpstr>HODNOCENÍ A VÝBĚR PROJEKTŮ</vt:lpstr>
      <vt:lpstr>FORMÁLNÍ HODNOCENÍ A PŘIJATELNOST</vt:lpstr>
      <vt:lpstr>VĚCNÉ HODNOCENÍ</vt:lpstr>
      <vt:lpstr>KONTROLA CRR</vt:lpstr>
      <vt:lpstr>PUBLICITA</vt:lpstr>
      <vt:lpstr>MONITOROVÁNÍ PROJEKTU</vt:lpstr>
      <vt:lpstr>DOKUMENTACE</vt:lpstr>
      <vt:lpstr>DĚKUJI ZA POZORNOST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Kancelar1</dc:creator>
  <cp:lastModifiedBy>Kancelar3</cp:lastModifiedBy>
  <cp:revision>91</cp:revision>
  <dcterms:created xsi:type="dcterms:W3CDTF">2018-09-10T11:28:27Z</dcterms:created>
  <dcterms:modified xsi:type="dcterms:W3CDTF">2018-10-02T07:11:14Z</dcterms:modified>
</cp:coreProperties>
</file>