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78" r:id="rId9"/>
    <p:sldId id="267" r:id="rId10"/>
    <p:sldId id="266" r:id="rId11"/>
    <p:sldId id="271" r:id="rId12"/>
    <p:sldId id="264" r:id="rId13"/>
    <p:sldId id="272" r:id="rId14"/>
    <p:sldId id="268" r:id="rId15"/>
    <p:sldId id="269" r:id="rId16"/>
    <p:sldId id="270" r:id="rId17"/>
    <p:sldId id="275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99FF"/>
    <a:srgbClr val="660033"/>
    <a:srgbClr val="993366"/>
    <a:srgbClr val="CC0099"/>
    <a:srgbClr val="CC3399"/>
    <a:srgbClr val="610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3717" autoAdjust="0"/>
  </p:normalViewPr>
  <p:slideViewPr>
    <p:cSldViewPr>
      <p:cViewPr varScale="1">
        <p:scale>
          <a:sx n="70" d="100"/>
          <a:sy n="70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notesViewPr>
    <p:cSldViewPr>
      <p:cViewPr varScale="1">
        <p:scale>
          <a:sx n="57" d="100"/>
          <a:sy n="57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0367A-4084-4221-85BA-19CB8C120389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0EB86-5240-4084-913C-1D0F494464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07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23C1-E2AF-4AE9-9692-6472EB4B7222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BE235-4663-4A57-AB0C-14C853A67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87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E235-4663-4A57-AB0C-14C853A67D19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59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E235-4663-4A57-AB0C-14C853A67D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59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57C5AA-C24F-4E1D-97E5-B6B84581C9E1}" type="datetimeFigureOut">
              <a:rPr lang="cs-CZ" smtClean="0"/>
              <a:pPr/>
              <a:t>9.1.2019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1BFB51-41A0-436C-A41A-D798C5D49A5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3356992"/>
            <a:ext cx="9144000" cy="261361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7920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5400" b="1" spc="50" dirty="0" smtClean="0">
                <a:ln w="11430">
                  <a:solidFill>
                    <a:srgbClr val="0070C0"/>
                  </a:solidFill>
                </a:ln>
                <a:solidFill>
                  <a:srgbClr val="66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Stanice IZS</a:t>
            </a:r>
            <a:endParaRPr lang="cs-CZ" sz="5400" b="1" spc="50" dirty="0">
              <a:ln w="11430">
                <a:solidFill>
                  <a:srgbClr val="0070C0"/>
                </a:solidFill>
              </a:ln>
              <a:solidFill>
                <a:srgbClr val="66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95536" y="5589240"/>
            <a:ext cx="8172908" cy="126876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Obdélník 7"/>
          <p:cNvSpPr/>
          <p:nvPr/>
        </p:nvSpPr>
        <p:spPr>
          <a:xfrm>
            <a:off x="0" y="1340768"/>
            <a:ext cx="9144000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0" y="126876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Výzva č. 3 MAS</a:t>
            </a:r>
            <a:br>
              <a:rPr lang="cs-CZ" sz="54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</a:br>
            <a:r>
              <a:rPr lang="cs-CZ" sz="54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Znojemské vinařství, z.s.</a:t>
            </a:r>
            <a:endParaRPr lang="cs-CZ" sz="5400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53732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Bc. Hana </a:t>
            </a:r>
            <a:r>
              <a:rPr lang="cs-CZ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Polehňová</a:t>
            </a:r>
            <a:endParaRPr lang="cs-CZ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9036496" cy="360040"/>
          </a:xfrm>
          <a:prstGeom prst="rect">
            <a:avLst/>
          </a:prstGeom>
        </p:spPr>
      </p:pic>
      <p:pic>
        <p:nvPicPr>
          <p:cNvPr id="10" name="Obrázek 9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036496" cy="360040"/>
          </a:xfrm>
          <a:prstGeom prst="rect">
            <a:avLst/>
          </a:prstGeom>
        </p:spPr>
      </p:pic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73016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INDIKÁTORY</a:t>
            </a:r>
            <a:endParaRPr lang="cs-CZ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964488" cy="1080120"/>
          </a:xfrm>
        </p:spPr>
        <p:txBody>
          <a:bodyPr anchor="ctr">
            <a:normAutofit/>
          </a:bodyPr>
          <a:lstStyle/>
          <a:p>
            <a:pPr>
              <a:buClr>
                <a:srgbClr val="990033"/>
              </a:buClr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75 01 - 	Počet nových a modernizovaných objektů 			sloužících složkám IZS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Nadpis 1"/>
          <p:cNvSpPr txBox="1">
            <a:spLocks/>
          </p:cNvSpPr>
          <p:nvPr/>
        </p:nvSpPr>
        <p:spPr>
          <a:xfrm>
            <a:off x="0" y="20608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FORMA ŽÁDOSTI O PODPORU</a:t>
            </a:r>
            <a:endParaRPr lang="cs-CZ" sz="4000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0" y="3212976"/>
            <a:ext cx="9144000" cy="241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3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Pouze elektronicky – MS 2014+, prostřednictvím formuláře, který je k dispozici na webových stránkách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https://mseu.mssf.cz/</a:t>
            </a: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3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3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Elektronický podpis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0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12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sz="4000" dirty="0" smtClean="0">
                <a:latin typeface="Arial Narrow" panose="020B0606020202030204" pitchFamily="34" charset="0"/>
              </a:rPr>
              <a:t>Postup podání  Žádosti o podporu</a:t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> v </a:t>
            </a:r>
            <a:r>
              <a:rPr lang="cs-CZ" sz="4000" b="1" dirty="0" smtClean="0">
                <a:latin typeface="Arial Narrow" panose="020B0606020202030204" pitchFamily="34" charset="0"/>
              </a:rPr>
              <a:t>MS 2014+ </a:t>
            </a:r>
            <a:r>
              <a:rPr lang="cs-CZ" sz="4000" dirty="0" smtClean="0">
                <a:latin typeface="Arial Narrow" panose="020B0606020202030204" pitchFamily="34" charset="0"/>
              </a:rPr>
              <a:t/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>naleznete v příloze č. 1</a:t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> </a:t>
            </a:r>
            <a:r>
              <a:rPr lang="cs-CZ" sz="4000" b="1" dirty="0" smtClean="0">
                <a:latin typeface="Arial Narrow" panose="020B0606020202030204" pitchFamily="34" charset="0"/>
              </a:rPr>
              <a:t>Specifických pravidel</a:t>
            </a:r>
            <a:endParaRPr lang="cs-CZ" sz="4000" b="1" dirty="0">
              <a:latin typeface="Arial Narrow" panose="020B0606020202030204" pitchFamily="34" charset="0"/>
            </a:endParaRPr>
          </a:p>
        </p:txBody>
      </p:sp>
      <p:pic>
        <p:nvPicPr>
          <p:cNvPr id="15" name="Obráze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8473"/>
            <a:ext cx="8856984" cy="553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obráze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9081" y="2060848"/>
            <a:ext cx="7217415" cy="36850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30915"/>
            <a:ext cx="6696744" cy="53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036496" cy="360040"/>
          </a:xfrm>
          <a:prstGeom prst="rect">
            <a:avLst/>
          </a:prstGeom>
        </p:spPr>
      </p:pic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73016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DALŠÍ DŮLEŽITÉ INFROMACE</a:t>
            </a:r>
            <a:endParaRPr lang="cs-CZ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4896544"/>
          </a:xfrm>
        </p:spPr>
        <p:txBody>
          <a:bodyPr>
            <a:normAutofit/>
          </a:bodyPr>
          <a:lstStyle/>
          <a:p>
            <a:pPr>
              <a:buClr>
                <a:srgbClr val="990033"/>
              </a:buClr>
            </a:pPr>
            <a:endParaRPr lang="cs-CZ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Doba udržitelnosti je stanovená na 5 let od provedení poslední platby příjemci ze strany ŘO IROP</a:t>
            </a:r>
          </a:p>
          <a:p>
            <a:pPr>
              <a:buClr>
                <a:srgbClr val="990033"/>
              </a:buClr>
            </a:pPr>
            <a:endParaRPr lang="cs-CZ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Realizace projektu nesmí být ukončena před podáním žádosti o podporu</a:t>
            </a:r>
          </a:p>
          <a:p>
            <a:pPr>
              <a:buClr>
                <a:srgbClr val="990033"/>
              </a:buClr>
            </a:pPr>
            <a:endParaRPr lang="cs-CZ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Etapy projektu nesmí být kratší než 3 měsíce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firemni barv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036496" cy="360040"/>
          </a:xfrm>
          <a:prstGeom prst="rect">
            <a:avLst/>
          </a:prstGeom>
        </p:spPr>
      </p:pic>
      <p:pic>
        <p:nvPicPr>
          <p:cNvPr id="21" name="Obrázek 20" descr="firemni barv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7504" y="3717032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HODNOCENÍ A VÝBĚR PROJEKTŮ</a:t>
            </a:r>
            <a:endParaRPr lang="cs-CZ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3" name="Skupina 3"/>
          <p:cNvGrpSpPr/>
          <p:nvPr/>
        </p:nvGrpSpPr>
        <p:grpSpPr>
          <a:xfrm>
            <a:off x="485546" y="5622583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3" name="Skupina 22"/>
          <p:cNvGrpSpPr/>
          <p:nvPr/>
        </p:nvGrpSpPr>
        <p:grpSpPr>
          <a:xfrm>
            <a:off x="755576" y="1772816"/>
            <a:ext cx="7603347" cy="3721769"/>
            <a:chOff x="179512" y="1340768"/>
            <a:chExt cx="7603347" cy="3721769"/>
          </a:xfrm>
        </p:grpSpPr>
        <p:sp>
          <p:nvSpPr>
            <p:cNvPr id="15" name="TextovéPole 14"/>
            <p:cNvSpPr txBox="1"/>
            <p:nvPr/>
          </p:nvSpPr>
          <p:spPr>
            <a:xfrm>
              <a:off x="4499992" y="3429000"/>
              <a:ext cx="1450880" cy="769441"/>
            </a:xfrm>
            <a:prstGeom prst="rect">
              <a:avLst/>
            </a:prstGeom>
            <a:ln w="38100">
              <a:solidFill>
                <a:srgbClr val="99003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cs-CZ" sz="2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Schválení projektů</a:t>
              </a:r>
              <a:endParaRPr lang="cs-CZ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411760" y="2564904"/>
              <a:ext cx="1512168" cy="769441"/>
            </a:xfrm>
            <a:prstGeom prst="rect">
              <a:avLst/>
            </a:prstGeom>
            <a:ln w="38100">
              <a:solidFill>
                <a:srgbClr val="99003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cs-CZ" sz="2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Věcné hodnocení</a:t>
              </a:r>
              <a:endParaRPr lang="cs-CZ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179512" y="1340768"/>
              <a:ext cx="1800200" cy="1107996"/>
            </a:xfrm>
            <a:prstGeom prst="rect">
              <a:avLst/>
            </a:prstGeom>
            <a:ln w="38100">
              <a:solidFill>
                <a:srgbClr val="99003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cs-CZ" sz="2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Formální hodnocení a přijatelnost</a:t>
              </a:r>
              <a:endParaRPr lang="cs-CZ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516216" y="4293096"/>
              <a:ext cx="1266643" cy="769441"/>
            </a:xfrm>
            <a:prstGeom prst="rect">
              <a:avLst/>
            </a:prstGeom>
            <a:ln w="38100">
              <a:solidFill>
                <a:srgbClr val="990033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cs-CZ" sz="2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Kontrola CRR</a:t>
              </a:r>
              <a:endParaRPr lang="cs-CZ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Šipka doprava 6"/>
            <p:cNvSpPr/>
            <p:nvPr/>
          </p:nvSpPr>
          <p:spPr>
            <a:xfrm rot="2041777">
              <a:off x="2156185" y="1677105"/>
              <a:ext cx="797502" cy="360040"/>
            </a:xfrm>
            <a:prstGeom prst="rightArrow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Šipka doprava 18"/>
            <p:cNvSpPr/>
            <p:nvPr/>
          </p:nvSpPr>
          <p:spPr>
            <a:xfrm rot="2041777">
              <a:off x="4100401" y="2757225"/>
              <a:ext cx="797502" cy="360040"/>
            </a:xfrm>
            <a:prstGeom prst="rightArrow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Šipka doprava 19"/>
            <p:cNvSpPr/>
            <p:nvPr/>
          </p:nvSpPr>
          <p:spPr>
            <a:xfrm rot="2041777">
              <a:off x="6044616" y="3765336"/>
              <a:ext cx="797502" cy="360040"/>
            </a:xfrm>
            <a:prstGeom prst="rightArrow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20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firemni barv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036496" cy="360040"/>
          </a:xfrm>
          <a:prstGeom prst="rect">
            <a:avLst/>
          </a:prstGeom>
        </p:spPr>
      </p:pic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7504" y="3573016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52" y="172000"/>
            <a:ext cx="9144000" cy="10527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FORMÁLNÍ HODNOCENÍ A PŘIJATELNOST</a:t>
            </a:r>
            <a:endParaRPr lang="cs-CZ" sz="3600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496944" cy="4608512"/>
          </a:xfrm>
        </p:spPr>
        <p:txBody>
          <a:bodyPr>
            <a:noAutofit/>
          </a:bodyPr>
          <a:lstStyle/>
          <a:p>
            <a:pPr>
              <a:buClr>
                <a:srgbClr val="990033"/>
              </a:buClr>
            </a:pPr>
            <a:endParaRPr lang="cs-CZ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Hodnocení provádí MAS Znojemské vinařství, z.s.</a:t>
            </a: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Kritéria FN a P jsou přílohou Výzvy č. 3 MAS Znojemské vinařství, z.s. – IROP – Stanice IZS</a:t>
            </a: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 kladné hodnocení je nutností splnit veškerá stanovená kritéria (napravitelná/nenapravitelná)</a:t>
            </a: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Délka trvání hodnocení FN a P je max. 40 pracovních dní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036496" cy="360040"/>
          </a:xfrm>
          <a:prstGeom prst="rect">
            <a:avLst/>
          </a:prstGeom>
        </p:spPr>
      </p:pic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73016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VĚCNÉ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4572000"/>
          </a:xfrm>
        </p:spPr>
        <p:txBody>
          <a:bodyPr>
            <a:normAutofit fontScale="92500"/>
          </a:bodyPr>
          <a:lstStyle/>
          <a:p>
            <a:pPr marL="514350" indent="-514350">
              <a:buClr>
                <a:srgbClr val="990033"/>
              </a:buClr>
            </a:pPr>
            <a:r>
              <a:rPr lang="cs-CZ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Hodnotí výběrová komise</a:t>
            </a:r>
          </a:p>
          <a:p>
            <a:pPr marL="514350" indent="-514350">
              <a:buClr>
                <a:srgbClr val="990033"/>
              </a:buClr>
            </a:pPr>
            <a:r>
              <a:rPr lang="cs-CZ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Kritéria VH jsou přílohou Výzvy č. 3 MAS Znojemské vinařství, z.s. – IROP – Stanice IZS</a:t>
            </a:r>
          </a:p>
          <a:p>
            <a:pPr marL="514350" indent="-514350">
              <a:buClr>
                <a:srgbClr val="990033"/>
              </a:buClr>
            </a:pPr>
            <a:r>
              <a:rPr lang="cs-CZ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 kladné hodnocení je potřeba 40 bodů z 80</a:t>
            </a:r>
          </a:p>
          <a:p>
            <a:pPr marL="514350" indent="-514350">
              <a:buClr>
                <a:srgbClr val="990033"/>
              </a:buClr>
            </a:pPr>
            <a:r>
              <a:rPr lang="cs-CZ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Projekty jsou doporučovány na ŘO v pořadí získaných bodů od nejvyššího</a:t>
            </a:r>
          </a:p>
          <a:p>
            <a:pPr marL="514350" indent="-514350">
              <a:buClr>
                <a:srgbClr val="990033"/>
              </a:buClr>
            </a:pPr>
            <a:r>
              <a:rPr lang="cs-CZ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Délka trvání VH je max. 20 pracovních dní</a:t>
            </a:r>
          </a:p>
          <a:p>
            <a:pPr marL="514350" indent="-514350">
              <a:buClr>
                <a:srgbClr val="990033"/>
              </a:buClr>
            </a:pPr>
            <a:endParaRPr lang="cs-CZ" sz="3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Clr>
                <a:srgbClr val="990033"/>
              </a:buClr>
            </a:pPr>
            <a:r>
              <a:rPr lang="cs-CZ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Výběr projektů schvaluje </a:t>
            </a:r>
            <a:r>
              <a:rPr lang="cs-CZ" sz="3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Rada spolku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036496" cy="360040"/>
          </a:xfrm>
          <a:prstGeom prst="rect">
            <a:avLst/>
          </a:prstGeom>
        </p:spPr>
      </p:pic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73016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KONTROLA CRR</a:t>
            </a:r>
            <a:endParaRPr lang="cs-CZ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640960" cy="3923928"/>
          </a:xfrm>
        </p:spPr>
        <p:txBody>
          <a:bodyPr>
            <a:normAutofit lnSpcReduction="10000"/>
          </a:bodyPr>
          <a:lstStyle/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Závěrečné ověření způsobilosti</a:t>
            </a:r>
          </a:p>
          <a:p>
            <a:pPr>
              <a:buClr>
                <a:srgbClr val="990033"/>
              </a:buClr>
            </a:pPr>
            <a:endParaRPr lang="cs-CZ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30 pracovních dní</a:t>
            </a:r>
          </a:p>
          <a:p>
            <a:pPr>
              <a:buClr>
                <a:srgbClr val="990033"/>
              </a:buClr>
            </a:pPr>
            <a:endParaRPr lang="cs-CZ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Kritéria jsou uvedena ve Specifických pravidlech v kapitole 5.2</a:t>
            </a:r>
          </a:p>
          <a:p>
            <a:pPr>
              <a:buClr>
                <a:srgbClr val="990033"/>
              </a:buClr>
            </a:pPr>
            <a:endParaRPr lang="cs-CZ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Kritéria napravitelná/nenapravitelná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036496" cy="360040"/>
          </a:xfrm>
          <a:prstGeom prst="rect">
            <a:avLst/>
          </a:prstGeom>
        </p:spPr>
      </p:pic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73016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PUBLICITA</a:t>
            </a:r>
            <a:endParaRPr lang="cs-CZ" sz="4400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040560"/>
          </a:xfrm>
        </p:spPr>
        <p:txBody>
          <a:bodyPr>
            <a:noAutofit/>
          </a:bodyPr>
          <a:lstStyle/>
          <a:p>
            <a:r>
              <a:rPr lang="cs-CZ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Povinnost informovat veřejnost po </a:t>
            </a:r>
            <a:r>
              <a:rPr lang="cs-CZ" sz="25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vydání právního aktu</a:t>
            </a:r>
            <a:r>
              <a:rPr lang="cs-CZ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formy:</a:t>
            </a:r>
          </a:p>
          <a:p>
            <a:pPr lvl="1"/>
            <a:r>
              <a:rPr lang="cs-CZ" sz="25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internetové stránky</a:t>
            </a:r>
            <a:r>
              <a:rPr lang="cs-CZ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zveřejnění popisu projektu, cílů, výsledků, informace, že je na projekt poskytována </a:t>
            </a:r>
            <a:r>
              <a:rPr lang="pl-PL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finanční podpora z EU, </a:t>
            </a:r>
            <a:r>
              <a:rPr lang="pl-PL" sz="25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loga</a:t>
            </a:r>
          </a:p>
          <a:p>
            <a:pPr lvl="1"/>
            <a:r>
              <a:rPr lang="cs-CZ" sz="25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plakát o minimální velikosti A3 </a:t>
            </a:r>
            <a:r>
              <a:rPr lang="cs-CZ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uvedení názvu projektu, hlavního cíle projektu, věta Projekt &lt;název projektu&gt; je spolufinancován Evropskou unií.</a:t>
            </a:r>
          </a:p>
          <a:p>
            <a:r>
              <a:rPr lang="cs-CZ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generátor nástrojů povinné publicity: </a:t>
            </a:r>
            <a:r>
              <a:rPr lang="cs-CZ" sz="2500" b="1" u="sng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https://publicita.dotaceeu.cz/gen/krok1</a:t>
            </a:r>
          </a:p>
          <a:p>
            <a:endParaRPr lang="cs-CZ" sz="2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3573016"/>
            <a:ext cx="8964488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MONITOROVÁNÍ PROJEKTU</a:t>
            </a:r>
            <a:endParaRPr lang="cs-CZ" sz="4400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4572000"/>
          </a:xfrm>
        </p:spPr>
        <p:txBody>
          <a:bodyPr>
            <a:normAutofit/>
          </a:bodyPr>
          <a:lstStyle/>
          <a:p>
            <a:pPr>
              <a:buClr>
                <a:srgbClr val="990033"/>
              </a:buClr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Průběžná zpráva o realizaci projektu s žádostí o platbu</a:t>
            </a:r>
          </a:p>
          <a:p>
            <a:pPr>
              <a:buClr>
                <a:srgbClr val="990033"/>
              </a:buClr>
            </a:pP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Závěrečná zpráva o realizaci projektu se závěrečnou žádostí o platbu</a:t>
            </a:r>
          </a:p>
          <a:p>
            <a:pPr>
              <a:buClr>
                <a:srgbClr val="990033"/>
              </a:buClr>
            </a:pP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Průběžná zpráva o udržitelnosti projektu</a:t>
            </a:r>
          </a:p>
          <a:p>
            <a:pPr>
              <a:buClr>
                <a:srgbClr val="990033"/>
              </a:buClr>
            </a:pP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Závěrečná zpráva o udržitelnosti projektu</a:t>
            </a:r>
          </a:p>
          <a:p>
            <a:endParaRPr lang="cs-CZ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Obrázek 8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036496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036496" cy="360040"/>
          </a:xfrm>
          <a:prstGeom prst="rect">
            <a:avLst/>
          </a:prstGeom>
        </p:spPr>
      </p:pic>
      <p:pic>
        <p:nvPicPr>
          <p:cNvPr id="8" name="Obrázek 7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73016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DOKUMENTACE</a:t>
            </a:r>
            <a:endParaRPr lang="cs-CZ" sz="4400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856984" cy="4572000"/>
          </a:xfrm>
        </p:spPr>
        <p:txBody>
          <a:bodyPr>
            <a:normAutofit/>
          </a:bodyPr>
          <a:lstStyle/>
          <a:p>
            <a:pPr>
              <a:buClr>
                <a:srgbClr val="990033"/>
              </a:buClr>
            </a:pPr>
            <a:r>
              <a:rPr lang="cs-CZ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Obecná pravidla </a:t>
            </a: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 žadatele a příjemce, výzva č. 69</a:t>
            </a:r>
          </a:p>
          <a:p>
            <a:pPr>
              <a:buClr>
                <a:srgbClr val="990033"/>
              </a:buClr>
            </a:pPr>
            <a:r>
              <a:rPr lang="cs-CZ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Specifická pravidla </a:t>
            </a: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 žadatele a příjemce,</a:t>
            </a:r>
            <a:b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výzva č. 69</a:t>
            </a: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Výzva č. 3 MAS Znojemské vinařství, z.s. – IROP – Stanice IZS</a:t>
            </a: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Interní postupy MAS Znojemské vinařství, z.s.</a:t>
            </a:r>
          </a:p>
          <a:p>
            <a:pPr>
              <a:buClr>
                <a:srgbClr val="990033"/>
              </a:buClr>
            </a:pPr>
            <a:r>
              <a:rPr lang="cs-CZ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SCLLD – MAS Znojemské vinařství, z.s.</a:t>
            </a:r>
          </a:p>
          <a:p>
            <a:endParaRPr lang="cs-CZ" sz="2800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036496" cy="360040"/>
          </a:xfrm>
          <a:prstGeom prst="rect">
            <a:avLst/>
          </a:prstGeom>
        </p:spPr>
      </p:pic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5008" y="3573016"/>
            <a:ext cx="8928992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5780" y="1531537"/>
            <a:ext cx="8514692" cy="4572000"/>
          </a:xfrm>
        </p:spPr>
        <p:txBody>
          <a:bodyPr>
            <a:normAutofit/>
          </a:bodyPr>
          <a:lstStyle/>
          <a:p>
            <a:pPr>
              <a:buClr>
                <a:srgbClr val="990033"/>
              </a:buClr>
            </a:pPr>
            <a:r>
              <a:rPr lang="cs-CZ" sz="3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Představení výzvy – Stanice IZS</a:t>
            </a:r>
          </a:p>
          <a:p>
            <a:pPr>
              <a:buClr>
                <a:srgbClr val="990033"/>
              </a:buClr>
            </a:pPr>
            <a:r>
              <a:rPr lang="cs-CZ" sz="3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 a způsob podání žádosti o podporu</a:t>
            </a:r>
          </a:p>
          <a:p>
            <a:pPr>
              <a:buClr>
                <a:srgbClr val="990033"/>
              </a:buClr>
            </a:pPr>
            <a:r>
              <a:rPr lang="cs-CZ" sz="3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Hodnocení a výběr projektů</a:t>
            </a:r>
          </a:p>
          <a:p>
            <a:pPr>
              <a:buClr>
                <a:srgbClr val="990033"/>
              </a:buClr>
            </a:pPr>
            <a:r>
              <a:rPr lang="cs-CZ" sz="3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Publicita </a:t>
            </a:r>
          </a:p>
          <a:p>
            <a:pPr>
              <a:buClr>
                <a:srgbClr val="990033"/>
              </a:buClr>
            </a:pPr>
            <a:r>
              <a:rPr lang="cs-CZ" sz="3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Monitorování projektu</a:t>
            </a:r>
          </a:p>
          <a:p>
            <a:pPr>
              <a:buClr>
                <a:srgbClr val="990033"/>
              </a:buClr>
            </a:pPr>
            <a:r>
              <a:rPr lang="cs-CZ" sz="3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Dokumentace</a:t>
            </a:r>
          </a:p>
          <a:p>
            <a:pPr>
              <a:buClr>
                <a:srgbClr val="990033"/>
              </a:buClr>
            </a:pPr>
            <a:r>
              <a:rPr lang="cs-CZ" sz="3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Dotazy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01008"/>
            <a:ext cx="9036496" cy="2613612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8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DĚKUJI ZA POZORNOST</a:t>
            </a:r>
            <a:endParaRPr lang="cs-CZ" sz="6800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036496" cy="360040"/>
          </a:xfrm>
          <a:prstGeom prst="rect">
            <a:avLst/>
          </a:prstGeom>
        </p:spPr>
      </p:pic>
      <p:pic>
        <p:nvPicPr>
          <p:cNvPr id="10" name="Obrázek 9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01008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PŘEDSTAVENÍ VÝZVY</a:t>
            </a:r>
            <a:endParaRPr lang="cs-CZ" sz="5400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604663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Výzvy IROP č. 69 – Integrovaný záchranný systém</a:t>
            </a:r>
          </a:p>
          <a:p>
            <a:pPr algn="ctr"/>
            <a:endParaRPr lang="cs-CZ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cs-CZ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Skupina 15"/>
          <p:cNvGrpSpPr/>
          <p:nvPr/>
        </p:nvGrpSpPr>
        <p:grpSpPr>
          <a:xfrm>
            <a:off x="827584" y="2492896"/>
            <a:ext cx="7056784" cy="1531332"/>
            <a:chOff x="827584" y="2204864"/>
            <a:chExt cx="7056784" cy="1531332"/>
          </a:xfrm>
        </p:grpSpPr>
        <p:sp>
          <p:nvSpPr>
            <p:cNvPr id="8" name="TextovéPole 7"/>
            <p:cNvSpPr txBox="1"/>
            <p:nvPr/>
          </p:nvSpPr>
          <p:spPr>
            <a:xfrm>
              <a:off x="827584" y="3212976"/>
              <a:ext cx="2448272" cy="400110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Technika pro IZS</a:t>
              </a:r>
              <a:endParaRPr lang="cs-CZ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724128" y="3212976"/>
              <a:ext cx="2160240" cy="523220"/>
            </a:xfrm>
            <a:prstGeom prst="rect">
              <a:avLst/>
            </a:prstGeom>
            <a:ln w="28575">
              <a:solidFill>
                <a:srgbClr val="990033"/>
              </a:solidFill>
              <a:prstDash val="lg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Stanice IZS</a:t>
              </a:r>
              <a:endParaRPr lang="cs-CZ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Šipka dolů 11"/>
            <p:cNvSpPr/>
            <p:nvPr/>
          </p:nvSpPr>
          <p:spPr>
            <a:xfrm>
              <a:off x="1835696" y="2420888"/>
              <a:ext cx="360040" cy="576064"/>
            </a:xfrm>
            <a:prstGeom prst="downArrow">
              <a:avLst/>
            </a:prstGeom>
            <a:solidFill>
              <a:srgbClr val="660033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Šipka dolů 12"/>
            <p:cNvSpPr/>
            <p:nvPr/>
          </p:nvSpPr>
          <p:spPr>
            <a:xfrm>
              <a:off x="6660232" y="2420888"/>
              <a:ext cx="360040" cy="576064"/>
            </a:xfrm>
            <a:prstGeom prst="downArrow">
              <a:avLst/>
            </a:prstGeom>
            <a:solidFill>
              <a:srgbClr val="660033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907704" y="2204864"/>
              <a:ext cx="5040560" cy="216024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036496" cy="360040"/>
          </a:xfrm>
          <a:prstGeom prst="rect">
            <a:avLst/>
          </a:prstGeom>
        </p:spPr>
      </p:pic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3573016"/>
            <a:ext cx="8964488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VÝZVA Č. 3 – IROP – STANICE IZS</a:t>
            </a:r>
            <a:endParaRPr lang="cs-CZ" sz="4400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990033"/>
              </a:buClr>
            </a:pP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Datum vyhlášení výzvy: </a:t>
            </a:r>
            <a:r>
              <a:rPr lang="cs-CZ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21.12.2018</a:t>
            </a:r>
          </a:p>
          <a:p>
            <a:pPr>
              <a:buClr>
                <a:srgbClr val="990033"/>
              </a:buClr>
            </a:pP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Datum začátku příjmu žádosti o podporu: 21.12.2018</a:t>
            </a:r>
          </a:p>
          <a:p>
            <a:pPr>
              <a:buClr>
                <a:srgbClr val="990033"/>
              </a:buClr>
            </a:pP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990033"/>
              </a:buClr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Datum ukončení příjmu žádostí: </a:t>
            </a:r>
            <a:r>
              <a:rPr lang="cs-CZ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30.4.2019 v 15:00</a:t>
            </a:r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036496" cy="360040"/>
          </a:xfrm>
          <a:prstGeom prst="rect">
            <a:avLst/>
          </a:prstGeom>
        </p:spPr>
      </p:pic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73016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DŮLEŽITÁ DATA K VÝZVĚ Č. 3 – IROP – STANICE IZS</a:t>
            </a:r>
            <a:endParaRPr lang="cs-CZ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52128" y="1747371"/>
            <a:ext cx="8147248" cy="4391000"/>
          </a:xfrm>
        </p:spPr>
        <p:txBody>
          <a:bodyPr>
            <a:normAutofit/>
          </a:bodyPr>
          <a:lstStyle/>
          <a:p>
            <a:pPr>
              <a:buClr>
                <a:srgbClr val="990033"/>
              </a:buClr>
            </a:pPr>
            <a:r>
              <a:rPr lang="cs-CZ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Datum zahájení realizace projektu: 1. 1. 2014</a:t>
            </a:r>
          </a:p>
          <a:p>
            <a:pPr>
              <a:buClr>
                <a:srgbClr val="990033"/>
              </a:buClr>
            </a:pPr>
            <a:r>
              <a:rPr lang="cs-CZ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Datum ukončení realizace projektu: 30. 4. 2021</a:t>
            </a:r>
          </a:p>
          <a:p>
            <a:pPr>
              <a:buClr>
                <a:srgbClr val="990033"/>
              </a:buClr>
            </a:pPr>
            <a:r>
              <a:rPr lang="cs-CZ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Celková alokace výzvy: 3 000 </a:t>
            </a:r>
            <a:r>
              <a:rPr lang="cs-CZ" sz="2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000</a:t>
            </a:r>
            <a:r>
              <a:rPr lang="cs-CZ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,- Kč</a:t>
            </a:r>
          </a:p>
          <a:p>
            <a:pPr>
              <a:buClr>
                <a:srgbClr val="990033"/>
              </a:buClr>
            </a:pPr>
            <a:r>
              <a:rPr lang="cs-CZ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Výše podpory z EFRR: </a:t>
            </a:r>
            <a:r>
              <a:rPr lang="cs-CZ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95%</a:t>
            </a:r>
          </a:p>
          <a:p>
            <a:pPr>
              <a:buClr>
                <a:srgbClr val="990033"/>
              </a:buClr>
            </a:pPr>
            <a:r>
              <a:rPr lang="cs-CZ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Minimální výše CZV: není stanovena</a:t>
            </a:r>
          </a:p>
          <a:p>
            <a:pPr>
              <a:buClr>
                <a:srgbClr val="990033"/>
              </a:buClr>
            </a:pPr>
            <a:r>
              <a:rPr lang="cs-CZ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Maximální výše CZV: </a:t>
            </a:r>
            <a:r>
              <a:rPr lang="cs-CZ" sz="2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cs-CZ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500 000,- Kč</a:t>
            </a:r>
          </a:p>
          <a:p>
            <a:pPr>
              <a:buClr>
                <a:srgbClr val="990033"/>
              </a:buClr>
            </a:pPr>
            <a:r>
              <a:rPr lang="cs-CZ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 podpory – ex post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m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272808" cy="4733943"/>
          </a:xfrm>
          <a:prstGeom prst="rect">
            <a:avLst/>
          </a:prstGeom>
        </p:spPr>
      </p:pic>
      <p:pic>
        <p:nvPicPr>
          <p:cNvPr id="9" name="Obrázek 8" descr="firemni barv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036496" cy="3600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9087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OPRÁVNĚNÍ ŽADATELÉ</a:t>
            </a:r>
            <a:endParaRPr lang="cs-CZ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Obce, které zřizují jednotky požární ochrany, resp. JSDH kategorie II a III 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5733256"/>
            <a:ext cx="9144000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036496" cy="360040"/>
          </a:xfrm>
          <a:prstGeom prst="rect">
            <a:avLst/>
          </a:prstGeom>
        </p:spPr>
      </p:pic>
      <p:pic>
        <p:nvPicPr>
          <p:cNvPr id="8" name="Obrázek 7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73016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PODPOROVANÁ AKTIVITA</a:t>
            </a:r>
            <a:endParaRPr lang="cs-CZ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856984" cy="4572000"/>
          </a:xfrm>
        </p:spPr>
        <p:txBody>
          <a:bodyPr>
            <a:normAutofit fontScale="92500"/>
          </a:bodyPr>
          <a:lstStyle/>
          <a:p>
            <a:pPr>
              <a:buClr>
                <a:srgbClr val="990033"/>
              </a:buClr>
            </a:pPr>
            <a:r>
              <a:rPr lang="cs-CZ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Aktivity zaměřené na stavby, stavební úpravy, </a:t>
            </a:r>
            <a:r>
              <a:rPr lang="cs-CZ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úpravy</a:t>
            </a:r>
            <a:r>
              <a:rPr lang="cs-CZ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vnějších a vnitřních prostor a pořízení vybavení stanic</a:t>
            </a:r>
          </a:p>
          <a:p>
            <a:pPr>
              <a:buClr>
                <a:srgbClr val="990033"/>
              </a:buClr>
            </a:pPr>
            <a:r>
              <a:rPr lang="cs-CZ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Účel – zvýšení odolnosti stanic</a:t>
            </a:r>
          </a:p>
          <a:p>
            <a:pPr>
              <a:buClr>
                <a:srgbClr val="990033"/>
              </a:buClr>
            </a:pPr>
            <a:r>
              <a:rPr lang="cs-CZ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Oblast extrémní sucho</a:t>
            </a:r>
          </a:p>
          <a:p>
            <a:pPr>
              <a:buClr>
                <a:srgbClr val="990033"/>
              </a:buClr>
            </a:pPr>
            <a:r>
              <a:rPr lang="cs-CZ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Hlavní podporovaná aktivita:</a:t>
            </a:r>
          </a:p>
          <a:p>
            <a:pPr lvl="1">
              <a:buClr>
                <a:srgbClr val="990033"/>
              </a:buClr>
              <a:buFont typeface="Wingdings" pitchFamily="2" charset="2"/>
              <a:buChar char="Ø"/>
            </a:pPr>
            <a:r>
              <a:rPr lang="cs-CZ" sz="19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Stavební úpravy stanice základní složky IZS</a:t>
            </a:r>
          </a:p>
          <a:p>
            <a:pPr lvl="2">
              <a:buClr>
                <a:srgbClr val="990033"/>
              </a:buClr>
              <a:buFont typeface="Wingdings" pitchFamily="2" charset="2"/>
              <a:buChar char="Ø"/>
            </a:pPr>
            <a:r>
              <a:rPr lang="cs-CZ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Zvýšení odolnosti stanice – aby IZS mohl plnit své úkoly v době mimořádné události</a:t>
            </a:r>
          </a:p>
          <a:p>
            <a:pPr lvl="1">
              <a:buClr>
                <a:srgbClr val="990033"/>
              </a:buClr>
              <a:buFont typeface="Wingdings" pitchFamily="2" charset="2"/>
              <a:buChar char="Ø"/>
            </a:pPr>
            <a:r>
              <a:rPr lang="cs-CZ" sz="2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Vybudování stanice základní složky IZS</a:t>
            </a:r>
          </a:p>
          <a:p>
            <a:pPr lvl="2">
              <a:buClr>
                <a:srgbClr val="990033"/>
              </a:buClr>
              <a:buFont typeface="Wingdings" pitchFamily="2" charset="2"/>
              <a:buChar char="Ø"/>
            </a:pPr>
            <a:r>
              <a:rPr lang="cs-CZ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Prostřednictvím nové dislokace, pořízení jejího vybavení či technologií</a:t>
            </a:r>
          </a:p>
          <a:p>
            <a:pPr>
              <a:buClr>
                <a:srgbClr val="990033"/>
              </a:buClr>
            </a:pPr>
            <a:r>
              <a:rPr lang="cs-CZ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Hlavní aktivity</a:t>
            </a:r>
            <a:r>
              <a:rPr lang="cs-CZ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projektu musí být v souladu:</a:t>
            </a:r>
          </a:p>
          <a:p>
            <a:pPr lvl="1">
              <a:buClr>
                <a:srgbClr val="990033"/>
              </a:buClr>
            </a:pPr>
            <a:r>
              <a:rPr lang="cs-CZ" sz="17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Zajištění odolnosti a vybavenosti základních složek integrovaného záchranného systému – Policie ČR a Hasičského záchranného sboru ČR (včetně JSDH) v území, s důrazem na přizpůsobení se změnám klimatu a novým rizikům v období 2014-2020</a:t>
            </a:r>
          </a:p>
          <a:p>
            <a:pPr lvl="1">
              <a:buNone/>
            </a:pPr>
            <a:endParaRPr lang="cs-CZ" sz="2600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ovéPole 8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cs-CZ" sz="2400" b="1" dirty="0" smtClean="0">
                <a:ln w="10160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Stanice integrovaného záchranného systému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036496" cy="360040"/>
          </a:xfrm>
          <a:prstGeom prst="rect">
            <a:avLst/>
          </a:prstGeom>
        </p:spPr>
      </p:pic>
      <p:pic>
        <p:nvPicPr>
          <p:cNvPr id="12" name="Obrázek 11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3861048"/>
            <a:ext cx="8964488" cy="2613612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16100"/>
              </p:ext>
            </p:extLst>
          </p:nvPr>
        </p:nvGraphicFramePr>
        <p:xfrm>
          <a:off x="107504" y="1556792"/>
          <a:ext cx="8928992" cy="468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496"/>
                <a:gridCol w="4464496"/>
              </a:tblGrid>
              <a:tr h="848751">
                <a:tc>
                  <a:txBody>
                    <a:bodyPr/>
                    <a:lstStyle/>
                    <a:p>
                      <a:pPr algn="ctr">
                        <a:buClr>
                          <a:srgbClr val="990033"/>
                        </a:buClr>
                      </a:pPr>
                      <a:r>
                        <a:rPr lang="cs-CZ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Hlavní</a:t>
                      </a: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aktivity </a:t>
                      </a:r>
                    </a:p>
                    <a:p>
                      <a:pPr algn="ctr">
                        <a:buClr>
                          <a:srgbClr val="990033"/>
                        </a:buClr>
                      </a:pP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Min. </a:t>
                      </a:r>
                      <a:r>
                        <a:rPr lang="cs-CZ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85%</a:t>
                      </a: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celkových způsobilých výdajů</a:t>
                      </a:r>
                      <a:endParaRPr lang="cs-CZ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>
                          <a:srgbClr val="990033"/>
                        </a:buClr>
                      </a:pPr>
                      <a:r>
                        <a:rPr lang="cs-CZ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Vedlejší</a:t>
                      </a: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aktivity</a:t>
                      </a:r>
                    </a:p>
                    <a:p>
                      <a:pPr algn="ctr">
                        <a:buClr>
                          <a:srgbClr val="990033"/>
                        </a:buClr>
                      </a:pP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Max. </a:t>
                      </a:r>
                      <a:r>
                        <a:rPr lang="cs-CZ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15% </a:t>
                      </a: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celkových způsobilých výdajů</a:t>
                      </a:r>
                      <a:endParaRPr lang="cs-CZ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383176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90033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Stavby</a:t>
                      </a:r>
                      <a:r>
                        <a:rPr lang="cs-CZ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cs-CZ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cs-CZ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(Stavební úpravy</a:t>
                      </a:r>
                      <a:r>
                        <a:rPr lang="cs-CZ" sz="14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a rekonstrukce, modernizace, vybudování zpevněných a manipulačních ploch, úpravy venkovního prostranství, inženýrské sítě,..)</a:t>
                      </a:r>
                      <a:endParaRPr lang="cs-CZ" sz="14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>
                        <a:buClr>
                          <a:srgbClr val="990033"/>
                        </a:buClr>
                      </a:pPr>
                      <a:endParaRPr lang="cs-CZ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285750" indent="-285750">
                        <a:buClr>
                          <a:srgbClr val="990033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Nákup</a:t>
                      </a:r>
                      <a:r>
                        <a:rPr lang="cs-CZ" sz="18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staveb</a:t>
                      </a:r>
                      <a:br>
                        <a:rPr lang="cs-CZ" sz="18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cs-CZ" sz="14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(G</a:t>
                      </a:r>
                      <a:r>
                        <a:rPr lang="cs-CZ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aráže,</a:t>
                      </a:r>
                      <a:r>
                        <a:rPr lang="cs-CZ" sz="14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sklady,.. Znalecký posudek – 6 měsíců, před pořízením)</a:t>
                      </a:r>
                    </a:p>
                    <a:p>
                      <a:pPr>
                        <a:buClr>
                          <a:srgbClr val="990033"/>
                        </a:buClr>
                      </a:pPr>
                      <a:endParaRPr lang="cs-CZ" sz="1800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285750" indent="-285750">
                        <a:buClr>
                          <a:srgbClr val="990033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Pořízení vybavení budov</a:t>
                      </a:r>
                      <a:br>
                        <a:rPr lang="cs-CZ" sz="18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cs-CZ" sz="14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(pořízení technického a technologického vybavení – klimatizační jednotky, zdroj el./tepelné energie,..)</a:t>
                      </a:r>
                    </a:p>
                    <a:p>
                      <a:pPr>
                        <a:buClr>
                          <a:srgbClr val="990033"/>
                        </a:buClr>
                      </a:pPr>
                      <a:endParaRPr lang="cs-CZ" sz="1800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285750" indent="-285750">
                        <a:buClr>
                          <a:srgbClr val="990033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DPH</a:t>
                      </a:r>
                      <a:endParaRPr lang="cs-CZ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990033"/>
                        </a:buClr>
                        <a:buFont typeface="Wingdings" pitchFamily="2" charset="2"/>
                        <a:buChar char="Ø"/>
                      </a:pP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r>
                        <a:rPr lang="cs-CZ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Pořízení služeb souvisejících s realizací</a:t>
                      </a: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projektu</a:t>
                      </a:r>
                    </a:p>
                    <a:p>
                      <a:pPr>
                        <a:buClr>
                          <a:srgbClr val="990033"/>
                        </a:buClr>
                        <a:buFont typeface="Wingdings" pitchFamily="2" charset="2"/>
                        <a:buChar char="Ø"/>
                      </a:pP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Povinná publicita</a:t>
                      </a:r>
                    </a:p>
                    <a:p>
                      <a:pPr>
                        <a:buClr>
                          <a:srgbClr val="990033"/>
                        </a:buClr>
                        <a:buFont typeface="Wingdings" pitchFamily="2" charset="2"/>
                        <a:buChar char="Ø"/>
                      </a:pP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Zabezpečení výstavby</a:t>
                      </a:r>
                    </a:p>
                    <a:p>
                      <a:pPr>
                        <a:buClr>
                          <a:srgbClr val="990033"/>
                        </a:buClr>
                        <a:buFont typeface="Wingdings" pitchFamily="2" charset="2"/>
                        <a:buChar char="Ø"/>
                      </a:pP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Projektová dokumentace stavby</a:t>
                      </a:r>
                    </a:p>
                    <a:p>
                      <a:pPr>
                        <a:buClr>
                          <a:srgbClr val="990033"/>
                        </a:buClr>
                        <a:buFont typeface="Wingdings" pitchFamily="2" charset="2"/>
                        <a:buChar char="Ø"/>
                      </a:pP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Demolice objektů</a:t>
                      </a:r>
                    </a:p>
                    <a:p>
                      <a:pPr>
                        <a:buClr>
                          <a:srgbClr val="990033"/>
                        </a:buClr>
                        <a:buFont typeface="Wingdings" pitchFamily="2" charset="2"/>
                        <a:buChar char="Ø"/>
                      </a:pP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Nákup pozemku</a:t>
                      </a:r>
                    </a:p>
                    <a:p>
                      <a:pPr>
                        <a:buClr>
                          <a:srgbClr val="990033"/>
                        </a:buClr>
                        <a:buFont typeface="Wingdings" pitchFamily="2" charset="2"/>
                        <a:buChar char="Ø"/>
                      </a:pPr>
                      <a:r>
                        <a:rPr lang="cs-CZ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DPH</a:t>
                      </a:r>
                      <a:endParaRPr lang="cs-CZ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4535"/>
            <a:ext cx="9144000" cy="838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05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STANICE INTEGROVANÉHO ZÁCHRANNÉHO SYSTÉMU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569712" y="4585683"/>
            <a:ext cx="4537688" cy="1558869"/>
            <a:chOff x="4569712" y="4585683"/>
            <a:chExt cx="4537688" cy="1558869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712" y="4585683"/>
              <a:ext cx="4537688" cy="1152128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4569712" y="5713665"/>
              <a:ext cx="45376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>
                  <a:latin typeface="Arial Narrow" panose="020B0606020202030204" pitchFamily="34" charset="0"/>
                </a:rPr>
                <a:t>Výklad k použití limitu 10 % celkových způsobilých výdajů na nákup pozemku dle Čl. 69 Nařízení Evropského parlamentu a Rady EU č. 1303/2013 </a:t>
              </a:r>
              <a:endParaRPr lang="cs-CZ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107504" y="91624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cs-CZ" sz="2400" b="1" dirty="0" smtClean="0">
                <a:ln w="10160">
                  <a:solidFill>
                    <a:srgbClr val="66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Způsobilé výdaje</a:t>
            </a:r>
            <a:endParaRPr lang="cs-CZ" sz="2400" b="1" dirty="0">
              <a:ln w="10160">
                <a:solidFill>
                  <a:srgbClr val="6699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Skupina 5"/>
          <p:cNvGrpSpPr/>
          <p:nvPr/>
        </p:nvGrpSpPr>
        <p:grpSpPr>
          <a:xfrm>
            <a:off x="467544" y="5877272"/>
            <a:ext cx="8172908" cy="1149467"/>
            <a:chOff x="683568" y="5517232"/>
            <a:chExt cx="8172908" cy="1260140"/>
          </a:xfrm>
        </p:grpSpPr>
        <p:pic>
          <p:nvPicPr>
            <p:cNvPr id="7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401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036496" cy="360040"/>
          </a:xfrm>
          <a:prstGeom prst="rect">
            <a:avLst/>
          </a:prstGeom>
        </p:spPr>
      </p:pic>
      <p:pic>
        <p:nvPicPr>
          <p:cNvPr id="7" name="Obrázek 6" descr="firemni bar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3573016"/>
            <a:ext cx="9036496" cy="26136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 smtClean="0">
                <a:ln w="11430">
                  <a:solidFill>
                    <a:srgbClr val="990033"/>
                  </a:solidFill>
                </a:ln>
                <a:solidFill>
                  <a:srgbClr val="9933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POVINNÉ PŘÍLOHY ŽÁDOSTI</a:t>
            </a:r>
            <a:endParaRPr lang="cs-CZ" sz="3600" b="1" spc="50" dirty="0">
              <a:ln w="11430">
                <a:solidFill>
                  <a:srgbClr val="990033"/>
                </a:solidFill>
              </a:ln>
              <a:solidFill>
                <a:srgbClr val="9933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>
            <a:noAutofit/>
          </a:bodyPr>
          <a:lstStyle/>
          <a:p>
            <a:pPr>
              <a:buClr>
                <a:srgbClr val="990033"/>
              </a:buClr>
            </a:pPr>
            <a:r>
              <a:rPr lang="cs-CZ" sz="17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Plná moc</a:t>
            </a:r>
          </a:p>
          <a:p>
            <a:pPr>
              <a:buClr>
                <a:srgbClr val="990033"/>
              </a:buClr>
            </a:pPr>
            <a:r>
              <a:rPr lang="cs-CZ" sz="17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Zadávací a výběrová řízení</a:t>
            </a:r>
          </a:p>
          <a:p>
            <a:pPr>
              <a:buClr>
                <a:srgbClr val="990033"/>
              </a:buClr>
            </a:pPr>
            <a:r>
              <a:rPr lang="cs-CZ" sz="17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Stanovisko HZS kraje</a:t>
            </a:r>
          </a:p>
          <a:p>
            <a:pPr>
              <a:buClr>
                <a:srgbClr val="990033"/>
              </a:buClr>
            </a:pPr>
            <a:r>
              <a:rPr lang="cs-CZ" sz="17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Studie proveditelnosti</a:t>
            </a:r>
          </a:p>
          <a:p>
            <a:pPr>
              <a:buClr>
                <a:srgbClr val="990033"/>
              </a:buClr>
            </a:pPr>
            <a:r>
              <a:rPr lang="cs-CZ" sz="17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Výpočet čistých jiných peněžních příjmů</a:t>
            </a:r>
          </a:p>
          <a:p>
            <a:pPr>
              <a:buClr>
                <a:srgbClr val="990033"/>
              </a:buClr>
            </a:pPr>
            <a:r>
              <a:rPr lang="cs-CZ" sz="17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Územní rozhodnutí nebo územní so</a:t>
            </a:r>
            <a:r>
              <a:rPr lang="cs-CZ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uhlas nebo veřejnoprávní smlouva nahrazující územní řízení</a:t>
            </a:r>
          </a:p>
          <a:p>
            <a:pPr>
              <a:buClr>
                <a:srgbClr val="990033"/>
              </a:buClr>
            </a:pPr>
            <a:r>
              <a:rPr lang="cs-CZ" sz="17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Žádost o stavební povolení </a:t>
            </a:r>
            <a:r>
              <a:rPr lang="cs-CZ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nebo ohlášení, případně stavební povolení nebo souhlas s provedením ohlášeného stavebního záměru nebo veřejnoprávní smlouva nahrazující stavební povolení</a:t>
            </a:r>
          </a:p>
          <a:p>
            <a:pPr>
              <a:buClr>
                <a:srgbClr val="990033"/>
              </a:buClr>
            </a:pPr>
            <a:r>
              <a:rPr lang="cs-CZ" sz="17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Projektová dokumentace </a:t>
            </a:r>
            <a:r>
              <a:rPr lang="cs-CZ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 vydání stavebního povolení nebo pro ohlášení stavby</a:t>
            </a:r>
          </a:p>
          <a:p>
            <a:pPr>
              <a:buClr>
                <a:srgbClr val="990033"/>
              </a:buClr>
            </a:pPr>
            <a:r>
              <a:rPr lang="cs-CZ" sz="17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Doklad o prokázání právních vztahů </a:t>
            </a:r>
            <a:r>
              <a:rPr lang="cs-CZ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 nemovitému majetku, který je předmětem projektu</a:t>
            </a:r>
          </a:p>
          <a:p>
            <a:pPr>
              <a:buClr>
                <a:srgbClr val="990033"/>
              </a:buClr>
            </a:pPr>
            <a:r>
              <a:rPr lang="cs-CZ" sz="17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Položkový rozpočet stavby</a:t>
            </a:r>
          </a:p>
          <a:p>
            <a:endParaRPr lang="cs-CZ" sz="18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485546" y="5517232"/>
            <a:ext cx="8172908" cy="1260140"/>
            <a:chOff x="683568" y="5517232"/>
            <a:chExt cx="8172908" cy="1260140"/>
          </a:xfrm>
        </p:grpSpPr>
        <p:pic>
          <p:nvPicPr>
            <p:cNvPr id="5" name="Picture 2" descr="S:\ASISTENTI\loga\logo mmr + e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30164"/>
              <a:ext cx="6624736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 descr="S:\ASISTENTI\loga\Logo MAS-na 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5517232"/>
              <a:ext cx="1260140" cy="1260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989</TotalTime>
  <Words>777</Words>
  <Application>Microsoft Office PowerPoint</Application>
  <PresentationFormat>Předvádění na obrazovce (4:3)</PresentationFormat>
  <Paragraphs>140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Jmění</vt:lpstr>
      <vt:lpstr>Prezentace aplikace PowerPoint</vt:lpstr>
      <vt:lpstr>OBSAH</vt:lpstr>
      <vt:lpstr>PŘEDSTAVENÍ VÝZVY</vt:lpstr>
      <vt:lpstr>VÝZVA Č. 3 – IROP – STANICE IZS</vt:lpstr>
      <vt:lpstr>DŮLEŽITÁ DATA K VÝZVĚ Č. 3 – IROP – STANICE IZS</vt:lpstr>
      <vt:lpstr>OPRÁVNĚNÍ ŽADATELÉ</vt:lpstr>
      <vt:lpstr>PODPOROVANÁ AKTIVITA</vt:lpstr>
      <vt:lpstr>STANICE INTEGROVANÉHO ZÁCHRANNÉHO SYSTÉMU</vt:lpstr>
      <vt:lpstr>POVINNÉ PŘÍLOHY ŽÁDOSTI</vt:lpstr>
      <vt:lpstr>INDIKÁTORY</vt:lpstr>
      <vt:lpstr>Prezentace aplikace PowerPoint</vt:lpstr>
      <vt:lpstr>DALŠÍ DŮLEŽITÉ INFROMACE</vt:lpstr>
      <vt:lpstr>HODNOCENÍ A VÝBĚR PROJEKTŮ</vt:lpstr>
      <vt:lpstr>FORMÁLNÍ HODNOCENÍ A PŘIJATELNOST</vt:lpstr>
      <vt:lpstr>VĚCNÉ HODNOCENÍ</vt:lpstr>
      <vt:lpstr>KONTROLA CRR</vt:lpstr>
      <vt:lpstr>PUBLICITA</vt:lpstr>
      <vt:lpstr>MONITOROVÁNÍ PROJEKTU</vt:lpstr>
      <vt:lpstr>DOKUMENTACE</vt:lpstr>
      <vt:lpstr>DĚKUJI ZA POZORNOST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Kancelar4</dc:creator>
  <cp:lastModifiedBy>Hanka</cp:lastModifiedBy>
  <cp:revision>110</cp:revision>
  <dcterms:created xsi:type="dcterms:W3CDTF">2018-12-03T09:35:28Z</dcterms:created>
  <dcterms:modified xsi:type="dcterms:W3CDTF">2019-01-09T20:00:24Z</dcterms:modified>
</cp:coreProperties>
</file>