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customXml/itemProps1.xml" ContentType="application/vnd.openxmlformats-officedocument.customXmlPropertie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docProps/custom.xml" ContentType="application/vnd.openxmlformats-officedocument.custom-properties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customXml/itemProps2.xml" ContentType="application/vnd.openxmlformats-officedocument.customXml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3.xml" ContentType="application/vnd.openxmlformats-officedocument.presentationml.notesSlide+xml"/>
  <Default Extension="png" ContentType="image/png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51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Default Extension="gif" ContentType="image/gif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10.xml" ContentType="application/vnd.openxmlformats-officedocument.presentationml.notesSlide+xml"/>
  <Override PartName="/customXml/itemProps4.xml" ContentType="application/vnd.openxmlformats-officedocument.customXmlProperties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Default Extension="jpeg" ContentType="image/jpeg"/>
  <Override PartName="/ppt/notesSlides/notesSlide3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5"/>
  </p:sldMasterIdLst>
  <p:notesMasterIdLst>
    <p:notesMasterId r:id="rId76"/>
  </p:notesMasterIdLst>
  <p:handoutMasterIdLst>
    <p:handoutMasterId r:id="rId77"/>
  </p:handoutMasterIdLst>
  <p:sldIdLst>
    <p:sldId id="256" r:id="rId6"/>
    <p:sldId id="268" r:id="rId7"/>
    <p:sldId id="337" r:id="rId8"/>
    <p:sldId id="285" r:id="rId9"/>
    <p:sldId id="433" r:id="rId10"/>
    <p:sldId id="339" r:id="rId11"/>
    <p:sldId id="286" r:id="rId12"/>
    <p:sldId id="422" r:id="rId13"/>
    <p:sldId id="357" r:id="rId14"/>
    <p:sldId id="379" r:id="rId15"/>
    <p:sldId id="338" r:id="rId16"/>
    <p:sldId id="308" r:id="rId17"/>
    <p:sldId id="287" r:id="rId18"/>
    <p:sldId id="342" r:id="rId19"/>
    <p:sldId id="406" r:id="rId20"/>
    <p:sldId id="432" r:id="rId21"/>
    <p:sldId id="408" r:id="rId22"/>
    <p:sldId id="411" r:id="rId23"/>
    <p:sldId id="390" r:id="rId24"/>
    <p:sldId id="344" r:id="rId25"/>
    <p:sldId id="423" r:id="rId26"/>
    <p:sldId id="424" r:id="rId27"/>
    <p:sldId id="288" r:id="rId28"/>
    <p:sldId id="425" r:id="rId29"/>
    <p:sldId id="426" r:id="rId30"/>
    <p:sldId id="427" r:id="rId31"/>
    <p:sldId id="428" r:id="rId32"/>
    <p:sldId id="429" r:id="rId33"/>
    <p:sldId id="430" r:id="rId34"/>
    <p:sldId id="431" r:id="rId35"/>
    <p:sldId id="282" r:id="rId36"/>
    <p:sldId id="354" r:id="rId37"/>
    <p:sldId id="345" r:id="rId38"/>
    <p:sldId id="394" r:id="rId39"/>
    <p:sldId id="346" r:id="rId40"/>
    <p:sldId id="347" r:id="rId41"/>
    <p:sldId id="348" r:id="rId42"/>
    <p:sldId id="381" r:id="rId43"/>
    <p:sldId id="350" r:id="rId44"/>
    <p:sldId id="382" r:id="rId45"/>
    <p:sldId id="393" r:id="rId46"/>
    <p:sldId id="417" r:id="rId47"/>
    <p:sldId id="356" r:id="rId48"/>
    <p:sldId id="363" r:id="rId49"/>
    <p:sldId id="412" r:id="rId50"/>
    <p:sldId id="402" r:id="rId51"/>
    <p:sldId id="434" r:id="rId52"/>
    <p:sldId id="413" r:id="rId53"/>
    <p:sldId id="384" r:id="rId54"/>
    <p:sldId id="401" r:id="rId55"/>
    <p:sldId id="359" r:id="rId56"/>
    <p:sldId id="385" r:id="rId57"/>
    <p:sldId id="409" r:id="rId58"/>
    <p:sldId id="435" r:id="rId59"/>
    <p:sldId id="301" r:id="rId60"/>
    <p:sldId id="352" r:id="rId61"/>
    <p:sldId id="343" r:id="rId62"/>
    <p:sldId id="387" r:id="rId63"/>
    <p:sldId id="351" r:id="rId64"/>
    <p:sldId id="437" r:id="rId65"/>
    <p:sldId id="360" r:id="rId66"/>
    <p:sldId id="414" r:id="rId67"/>
    <p:sldId id="416" r:id="rId68"/>
    <p:sldId id="392" r:id="rId69"/>
    <p:sldId id="410" r:id="rId70"/>
    <p:sldId id="403" r:id="rId71"/>
    <p:sldId id="395" r:id="rId72"/>
    <p:sldId id="396" r:id="rId73"/>
    <p:sldId id="280" r:id="rId74"/>
    <p:sldId id="438" r:id="rId75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dličková Martina" initials="JM" lastIdx="1" clrIdx="0">
    <p:extLst>
      <p:ext uri="{19B8F6BF-5375-455C-9EA6-DF929625EA0E}">
        <p15:presenceInfo xmlns="" xmlns:p15="http://schemas.microsoft.com/office/powerpoint/2012/main" userId="S-1-5-21-1024343765-948047755-1557874966-1415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428D96"/>
    <a:srgbClr val="388991"/>
    <a:srgbClr val="7EA2D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92" autoAdjust="0"/>
    <p:restoredTop sz="76984" autoAdjust="0"/>
  </p:normalViewPr>
  <p:slideViewPr>
    <p:cSldViewPr snapToGrid="0">
      <p:cViewPr varScale="1">
        <p:scale>
          <a:sx n="91" d="100"/>
          <a:sy n="91" d="100"/>
        </p:scale>
        <p:origin x="-1278" y="-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-280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slide" Target="slides/slide58.xml"/><Relationship Id="rId68" Type="http://schemas.openxmlformats.org/officeDocument/2006/relationships/slide" Target="slides/slide63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2.xml"/><Relationship Id="rId71" Type="http://schemas.openxmlformats.org/officeDocument/2006/relationships/slide" Target="slides/slide66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slide" Target="slides/slide61.xml"/><Relationship Id="rId74" Type="http://schemas.openxmlformats.org/officeDocument/2006/relationships/slide" Target="slides/slide69.xml"/><Relationship Id="rId79" Type="http://schemas.openxmlformats.org/officeDocument/2006/relationships/presProps" Target="presProps.xml"/><Relationship Id="rId5" Type="http://schemas.openxmlformats.org/officeDocument/2006/relationships/slideMaster" Target="slideMasters/slideMaster1.xml"/><Relationship Id="rId61" Type="http://schemas.openxmlformats.org/officeDocument/2006/relationships/slide" Target="slides/slide56.xml"/><Relationship Id="rId82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slide" Target="slides/slide60.xml"/><Relationship Id="rId73" Type="http://schemas.openxmlformats.org/officeDocument/2006/relationships/slide" Target="slides/slide68.xml"/><Relationship Id="rId78" Type="http://schemas.openxmlformats.org/officeDocument/2006/relationships/commentAuthors" Target="commentAuthors.xml"/><Relationship Id="rId81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slide" Target="slides/slide59.xml"/><Relationship Id="rId69" Type="http://schemas.openxmlformats.org/officeDocument/2006/relationships/slide" Target="slides/slide64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72" Type="http://schemas.openxmlformats.org/officeDocument/2006/relationships/slide" Target="slides/slide67.xml"/><Relationship Id="rId80" Type="http://schemas.openxmlformats.org/officeDocument/2006/relationships/viewProps" Target="view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slide" Target="slides/slide62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Relationship Id="rId70" Type="http://schemas.openxmlformats.org/officeDocument/2006/relationships/slide" Target="slides/slide65.xml"/><Relationship Id="rId75" Type="http://schemas.openxmlformats.org/officeDocument/2006/relationships/slide" Target="slides/slide70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A1725E-9253-4405-B6C3-BF23FBAF7CD6}" type="datetimeFigureOut">
              <a:rPr lang="cs-CZ" smtClean="0"/>
              <a:pPr/>
              <a:t>25. 6. 2020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874653-F0A5-4770-9169-71B3FBDAA9E8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C4E047-F0E3-4D96-9601-877D0F443167}" type="datetimeFigureOut">
              <a:rPr lang="cs-CZ" smtClean="0"/>
              <a:pPr/>
              <a:t>25. 6. 2020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F3F150-E127-4526-889F-47418C4ACA8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56320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41014308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Už</a:t>
            </a:r>
            <a:r>
              <a:rPr lang="cs-CZ" baseline="0" dirty="0"/>
              <a:t> neplatí jako v II. vlně šablon: </a:t>
            </a:r>
            <a:r>
              <a:rPr lang="cs-CZ" sz="1200" strike="sngStrike" dirty="0">
                <a:latin typeface="+mn-lt"/>
              </a:rPr>
              <a:t>Od tohoto data vznikají způsobilé výdaje.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strike="noStrike" dirty="0">
                <a:latin typeface="+mn-lt"/>
              </a:rPr>
              <a:t>Tato</a:t>
            </a:r>
            <a:r>
              <a:rPr lang="cs-CZ" sz="1200" strike="noStrike" baseline="0" dirty="0">
                <a:latin typeface="+mn-lt"/>
              </a:rPr>
              <a:t> věta byla z výzvy vyškrtnuta. Je tedy možné ještě před zahájením realizace projektu zakoupit potřebné – např. letenky/jízdenky na stáž. </a:t>
            </a:r>
            <a:r>
              <a:rPr lang="cs-CZ" sz="1200" strike="noStrike" baseline="0" dirty="0" smtClean="0">
                <a:latin typeface="+mn-lt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sz="1200" strike="noStrike" dirty="0"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11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584932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12</a:t>
            </a:fld>
            <a:endParaRPr lang="cs-CZ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13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8429135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Ve</a:t>
            </a:r>
            <a:r>
              <a:rPr lang="cs-CZ" baseline="0" dirty="0"/>
              <a:t> vyhodnocení dotazníku bylo vyhodnoceno více nejslabších oblastí se stejnou hodnotou – nutno vybrat min. 1 šablonu z každé oblasti. Pokud jedna stejná šablona rozvíjí více oblastí, stačí jednou.</a:t>
            </a:r>
          </a:p>
          <a:p>
            <a:r>
              <a:rPr lang="cs-CZ" baseline="0" dirty="0"/>
              <a:t>Pokud mezi šablonami z nejslabší oblasti je i povinný Projektový den ve výuce a škola si jej zvolí, NEMUSÍ již dále vybírat další šablonu z nejslabší oblasti. </a:t>
            </a:r>
            <a:endParaRPr lang="cs-CZ" baseline="0" dirty="0" smtClean="0"/>
          </a:p>
          <a:p>
            <a:endParaRPr lang="cs-CZ" dirty="0" smtClean="0"/>
          </a:p>
          <a:p>
            <a:r>
              <a:rPr lang="cs-CZ" dirty="0" smtClean="0"/>
              <a:t>POZOR: pokud má žadatel ZŠ i MŠ, platí to pro každou školu zvlášť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14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861928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Dotazník slouží jako podklad pro výběr šablon. Pokud je více nejslabších oblastí, volí 1 šablonu povinně pro každou oblast. Pokud tyto oblasti rozvíjí 1 šablona průnikově, stačí ta 1.</a:t>
            </a:r>
          </a:p>
          <a:p>
            <a:endParaRPr lang="cs-CZ" dirty="0" smtClean="0"/>
          </a:p>
          <a:p>
            <a:r>
              <a:rPr lang="cs-CZ" dirty="0" smtClean="0"/>
              <a:t>Školy, které budou nově zařazeny do školského rejstříku, mohou vyplnit dotazník a podat žádost o podporu po nejméně 3 měsíční činnosti a současně, až jejich počet žáků bude zveřejněn u vyhlášené výzvy na webu MŠMT.</a:t>
            </a:r>
          </a:p>
          <a:p>
            <a:endParaRPr lang="cs-CZ" dirty="0" smtClean="0"/>
          </a:p>
          <a:p>
            <a:r>
              <a:rPr lang="cs-CZ" dirty="0" smtClean="0"/>
              <a:t>K vyplnění dotazníku se musí školy samy přihlásit na adresu </a:t>
            </a:r>
            <a:r>
              <a:rPr lang="cs-CZ" dirty="0" err="1" smtClean="0"/>
              <a:t>dotazyZP</a:t>
            </a:r>
            <a:r>
              <a:rPr lang="cs-CZ" dirty="0" smtClean="0"/>
              <a:t>@</a:t>
            </a:r>
            <a:r>
              <a:rPr lang="cs-CZ" dirty="0" err="1" smtClean="0"/>
              <a:t>msmt.cz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410799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editaci</a:t>
            </a:r>
            <a:r>
              <a:rPr lang="cs-CZ" baseline="0" dirty="0"/>
              <a:t> nelze dotazník </a:t>
            </a:r>
            <a:r>
              <a:rPr lang="cs-CZ" dirty="0"/>
              <a:t>znovu-zpřístupnit</a:t>
            </a:r>
            <a:r>
              <a:rPr lang="cs-CZ" baseline="0" dirty="0"/>
              <a:t>!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17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52273403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18</a:t>
            </a:fld>
            <a:endParaRPr lang="cs-CZ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Představit kalkulačku indikátorů pro</a:t>
            </a:r>
            <a:r>
              <a:rPr lang="cs-CZ" baseline="0" dirty="0"/>
              <a:t> </a:t>
            </a:r>
            <a:r>
              <a:rPr lang="cs-CZ" baseline="0" dirty="0" err="1"/>
              <a:t>ZoR</a:t>
            </a:r>
            <a:endParaRPr lang="cs-CZ" baseline="0" dirty="0"/>
          </a:p>
          <a:p>
            <a:r>
              <a:rPr lang="cs-CZ" baseline="0" dirty="0"/>
              <a:t>POZOR! Při sestavování žádosti u </a:t>
            </a:r>
            <a:r>
              <a:rPr lang="cs-CZ" baseline="0" dirty="0" smtClean="0"/>
              <a:t>výpočtu </a:t>
            </a:r>
            <a:r>
              <a:rPr lang="cs-CZ" baseline="0" dirty="0"/>
              <a:t>indikátorů 6 00 00 a 5 25 10 – nutno </a:t>
            </a:r>
            <a:r>
              <a:rPr lang="cs-CZ" baseline="0" dirty="0" smtClean="0"/>
              <a:t>přepočítat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19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3536226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20</a:t>
            </a:fld>
            <a:endParaRPr lang="cs-CZ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Specifický cíl: pokud bychom chtěli ve schváleném projektu měnit šablony, je důležitý kód specifického cíle.  </a:t>
            </a:r>
          </a:p>
          <a:p>
            <a:endParaRPr lang="cs-CZ" dirty="0" smtClean="0"/>
          </a:p>
          <a:p>
            <a:r>
              <a:rPr lang="cs-CZ" dirty="0" smtClean="0"/>
              <a:t>Cílová skupina je důležitá při tvorbě žádosti</a:t>
            </a:r>
          </a:p>
          <a:p>
            <a:endParaRPr lang="cs-CZ" dirty="0" smtClean="0"/>
          </a:p>
          <a:p>
            <a:r>
              <a:rPr lang="cs-CZ" dirty="0" smtClean="0"/>
              <a:t>Dokládání k </a:t>
            </a:r>
            <a:r>
              <a:rPr lang="cs-CZ" dirty="0" err="1" smtClean="0"/>
              <a:t>ZoR</a:t>
            </a:r>
            <a:r>
              <a:rPr lang="cs-CZ" dirty="0" smtClean="0"/>
              <a:t> a na místě se může lišit</a:t>
            </a:r>
          </a:p>
          <a:p>
            <a:endParaRPr lang="cs-CZ" dirty="0" smtClean="0"/>
          </a:p>
          <a:p>
            <a:r>
              <a:rPr lang="cs-CZ" dirty="0" smtClean="0"/>
              <a:t>Indikátor výstupu: výhodou je, že ho počítá kalkulačka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21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Nelze kombinovat 2 šablony v jeden čas – např. : </a:t>
            </a:r>
          </a:p>
          <a:p>
            <a:pPr marL="171450" indent="-171450">
              <a:buFontTx/>
              <a:buChar char="-"/>
            </a:pPr>
            <a:r>
              <a:rPr lang="cs-CZ" dirty="0"/>
              <a:t>využití ICT ve výuce,</a:t>
            </a:r>
            <a:r>
              <a:rPr lang="cs-CZ" baseline="0" dirty="0"/>
              <a:t> ve které bude zapojen školní asistent (machr na ICT) jako odborník k pedagogovi a tuto hodinu nelze počítat </a:t>
            </a:r>
            <a:r>
              <a:rPr lang="cs-CZ" baseline="0" dirty="0" err="1"/>
              <a:t>šk</a:t>
            </a:r>
            <a:r>
              <a:rPr lang="cs-CZ" baseline="0" dirty="0"/>
              <a:t>. asistentovi do jeho pracovní doby školního asistenta hrazeného ze šablon. 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- Klub pro žáky: vedoucí klubu bude např. speciální pedagog hrazený ze šablon- vedení klubu nemůže být počítáno do odpracovaných hodin speciálního pedagoga hrazeného ze šablon. 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23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6561698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Je dobré se domluvit s účetní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25</a:t>
            </a:fld>
            <a:endParaRPr lang="cs-CZ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cs-CZ" dirty="0" smtClean="0"/>
              <a:t>Žadatel musí plnit výstupy</a:t>
            </a:r>
          </a:p>
          <a:p>
            <a:pPr>
              <a:buFontTx/>
              <a:buChar char="-"/>
            </a:pPr>
            <a:r>
              <a:rPr lang="cs-CZ" dirty="0" smtClean="0"/>
              <a:t> Každá šablona má  stanovenou jednotkovou cenu – nelez měnit</a:t>
            </a:r>
          </a:p>
          <a:p>
            <a:pPr>
              <a:buFontTx/>
              <a:buChar char="-"/>
            </a:pPr>
            <a:r>
              <a:rPr lang="cs-CZ" dirty="0" smtClean="0"/>
              <a:t> čerpání je napříč šablonami</a:t>
            </a:r>
          </a:p>
          <a:p>
            <a:pPr>
              <a:buFontTx/>
              <a:buChar char="-"/>
            </a:pPr>
            <a:r>
              <a:rPr lang="cs-CZ" dirty="0" smtClean="0"/>
              <a:t> výdaje se na ŘO OP VVV nedokládají.</a:t>
            </a:r>
          </a:p>
          <a:p>
            <a:pPr>
              <a:buFontTx/>
              <a:buChar char="-"/>
            </a:pPr>
            <a:r>
              <a:rPr lang="cs-CZ" dirty="0" smtClean="0"/>
              <a:t> dokládají a kontrolují se dosažené výstupy, které musí být splněny v době realizace projektu</a:t>
            </a:r>
          </a:p>
          <a:p>
            <a:pPr>
              <a:buFontTx/>
              <a:buChar char="-"/>
            </a:pPr>
            <a:endParaRPr lang="cs-CZ" dirty="0" smtClean="0"/>
          </a:p>
          <a:p>
            <a:pPr>
              <a:buFontTx/>
              <a:buChar char="-"/>
            </a:pPr>
            <a:r>
              <a:rPr lang="cs-CZ" dirty="0" smtClean="0"/>
              <a:t> Balík peněz, který je vypočítaný na základě navolených aktivit, přijde záloha, u některých aktivit lze přečerpat a u některých nedočerpat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31</a:t>
            </a:fld>
            <a:endParaRPr lang="cs-CZ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Upřesnění</a:t>
            </a:r>
            <a:r>
              <a:rPr lang="cs-CZ" baseline="0" dirty="0"/>
              <a:t> znění zákona o PP: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„Dle zákona č. 563/2004 Sb.., o pedagogických pracovnících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 vyhlášce č. 317/2005 Sb.,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 dalším vzdělávání a kariérním systému pedagogických pracovníků,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 znění pozdějších předpisů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.“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32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8312765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Při identifikaci žáků ohrožených školním neúspěchem je možné sledovat následující oblasti</a:t>
            </a:r>
            <a:r>
              <a:rPr lang="cs-CZ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oblasti relevantní podle typu subjektu – v kompetenci školy, není potřeba poradna – nesdělovat žákům! S rodiči komunikace citlivě!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nízká motivace ke vzdělávání</a:t>
            </a: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;</a:t>
            </a:r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dlouhodobá a opakovaná prospěchová neúspěšnost;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nedůslednost ve školní přípravě;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kázeňské přestupky;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nedůsledné rodičovské vedení;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sociokulturně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znevýhodněné prostředí.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33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5546409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Pozor, jiné číslování</a:t>
            </a:r>
            <a:r>
              <a:rPr lang="cs-CZ" baseline="0" dirty="0"/>
              <a:t> kapitol než v II. vlně šablon (k výstupům jsou informace v kap. 5.2 – ne 7.2)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34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46004477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PO 1. stupně – plně v kompetenci školy: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Mírné obtíže ve vzdělávání žáka formou mírných úprav v režimu školní výuky a domácí přípravy.</a:t>
            </a:r>
            <a:endParaRPr lang="cs-CZ" dirty="0"/>
          </a:p>
          <a:p>
            <a:endParaRPr lang="cs-CZ" dirty="0"/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Podpůrná opatření představují zejména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úpravy v organizaci práce se žákem, v metodách výuky, ve způsobech hodnocení žáka a v případném poskytnutí pomůcek pro jeho vzdělávání, které nevyžadují další finanční prostředky.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Pedagogové školy tedy postupují především na základě pedagogické diagnostiky, případně diagnostiky speciálně pedagogické. </a:t>
            </a:r>
          </a:p>
          <a:p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Škola vytváří </a:t>
            </a:r>
            <a:r>
              <a:rPr lang="cs-CZ" sz="1200" b="1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Plán pedagogické podpory, </a:t>
            </a:r>
            <a:r>
              <a:rPr lang="cs-CZ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který velmi stručně popisuje úpravy ve způsobech práce se žákem.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35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33271481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36</a:t>
            </a:fld>
            <a:endParaRPr lang="cs-CZ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37</a:t>
            </a:fld>
            <a:endParaRPr lang="cs-CZ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Vhodnější chůva</a:t>
            </a:r>
            <a:r>
              <a:rPr lang="cs-CZ" baseline="0" dirty="0"/>
              <a:t> pro zahájení povinné školní docházky – s touto kvalifikací počítá novela vyhlášky č. 14/2005 Sb. </a:t>
            </a:r>
          </a:p>
          <a:p>
            <a:endParaRPr lang="cs-CZ" baseline="0" dirty="0"/>
          </a:p>
          <a:p>
            <a:r>
              <a:rPr lang="cs-CZ" baseline="0" dirty="0"/>
              <a:t>V současné době probíhá legislativní proces vedený ze strany MŠMT, aby uvedený paragraf nenabyl účinnosti a chůvu bylo možné hradit i nadále ze šablon. V případě změny budou MŠ informovány. Prozatím je datum nabytí účinnosti 1.9.2020.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38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961124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39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0251729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40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9818975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41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2215037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Pedagog</a:t>
            </a:r>
            <a:r>
              <a:rPr lang="cs-CZ" baseline="0" dirty="0"/>
              <a:t> jiné školy: MŠ/ZŠ/SŠ/VOŠ/ZUŠ nebo jiného školského zařízení pro zájmové vzdělávání (SVČ, ŠD, ŠK) nebo školského poradenského zařízení (PPP, SPC)</a:t>
            </a:r>
            <a:endParaRPr lang="cs-CZ" dirty="0"/>
          </a:p>
          <a:p>
            <a:endParaRPr lang="cs-CZ" dirty="0"/>
          </a:p>
          <a:p>
            <a:r>
              <a:rPr lang="cs-CZ" dirty="0"/>
              <a:t>Klíčové kompetence:</a:t>
            </a:r>
            <a:r>
              <a:rPr lang="cs-CZ" baseline="0" dirty="0"/>
              <a:t>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komunikace v mateřském jazyce, komunikace v cizích jazycích, matematická gramotnost a základní schopnosti v oblasti vědy a technologií, schopnost práce s digitálními technologiemi, schopnost učit se, sociální a občanské schopnosti, smysl pro iniciativu a podnikavost, kulturní povědomí a vyjádření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42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8532259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Pedagog</a:t>
            </a:r>
            <a:r>
              <a:rPr lang="cs-CZ" baseline="0" dirty="0"/>
              <a:t> jiné školy: MŠ/ZŠ/SŠ/VOŠ/ZUŠ nebo jiného školského zařízení pro zájmové vzdělávání (SVČ, ŠD, ŠK) nebo školského poradenského zařízení (PPP, SPC)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43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4195278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Školské zařízení v zahraniční = jakékoliv zařízení,</a:t>
            </a:r>
            <a:r>
              <a:rPr lang="cs-CZ" baseline="0" dirty="0"/>
              <a:t> které poskytuje vzdělávání a volnočasové aktivity dětem/žákům/mládeži</a:t>
            </a:r>
          </a:p>
          <a:p>
            <a:r>
              <a:rPr lang="cs-CZ" baseline="0" dirty="0"/>
              <a:t>Ne: jazykové kurzy </a:t>
            </a:r>
          </a:p>
          <a:p>
            <a:r>
              <a:rPr lang="cs-CZ" baseline="0" dirty="0"/>
              <a:t>Kurz/seminář, pokud je, musí být vždy pouze minoritní součástí stáže, nikoliv jedinou aktivitou.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44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6848342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Změny ve stážích</a:t>
            </a:r>
            <a:r>
              <a:rPr lang="cs-CZ" baseline="0" dirty="0"/>
              <a:t> – </a:t>
            </a:r>
            <a:r>
              <a:rPr lang="cs-CZ" b="1" baseline="0" dirty="0"/>
              <a:t>ukázat na kalkulačce</a:t>
            </a:r>
            <a:r>
              <a:rPr lang="cs-CZ" baseline="0" dirty="0"/>
              <a:t>:</a:t>
            </a:r>
            <a:endParaRPr lang="cs-CZ" dirty="0"/>
          </a:p>
          <a:p>
            <a:pPr marL="171450" indent="-171450">
              <a:buFontTx/>
              <a:buChar char="-"/>
            </a:pPr>
            <a:r>
              <a:rPr lang="cs-CZ" dirty="0"/>
              <a:t>Podstatné</a:t>
            </a:r>
            <a:r>
              <a:rPr lang="cs-CZ" baseline="0" dirty="0"/>
              <a:t> bez dodatku = mění se finanční výše stáže (= celková finanční výše šablony se sníží) – např. změna země, změna vzdálenosti od místa školy</a:t>
            </a:r>
          </a:p>
          <a:p>
            <a:pPr marL="171450" indent="-171450">
              <a:buFontTx/>
              <a:buChar char="-"/>
            </a:pPr>
            <a:r>
              <a:rPr lang="cs-CZ" baseline="0" dirty="0"/>
              <a:t>Nepodstatná = změna země/vzdálenosti, aniž by se změnila výše financí (= změny v rámci jedné kategorie)</a:t>
            </a:r>
          </a:p>
          <a:p>
            <a:pPr marL="0" indent="0">
              <a:buFontTx/>
              <a:buNone/>
            </a:pPr>
            <a:r>
              <a:rPr lang="cs-CZ" baseline="0" dirty="0"/>
              <a:t>Změna počtu dní: nesmí klesnout pod 5 dní. Jednou jednotkou = 1 den, takže se nejedná o změnu aktivity. Peníze nebudou dočerpány a vrátí se na konci realizace projektu. </a:t>
            </a:r>
          </a:p>
          <a:p>
            <a:pPr marL="171450" indent="-171450">
              <a:buFontTx/>
              <a:buChar char="-"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45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782369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Výstupový indikátor: počet poskytnutých služeb</a:t>
            </a:r>
          </a:p>
          <a:p>
            <a:endParaRPr lang="cs-CZ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dirty="0">
                <a:latin typeface="+mn-lt"/>
              </a:rPr>
              <a:t>Každý zapojený pedagog v jedné zvolené šabloně = výuka min. 1 hodina s expertem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46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30112785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Lze využít i nabízené</a:t>
            </a:r>
            <a:r>
              <a:rPr lang="cs-CZ" baseline="0" dirty="0"/>
              <a:t> připravené programové nabídky dodavatelů – příprava spočívá v domluvení vhodnosti cílové skupiny, modifikace programu, …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48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6895936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Lze využít i nabízené</a:t>
            </a:r>
            <a:r>
              <a:rPr lang="cs-CZ" baseline="0" dirty="0"/>
              <a:t> připravené programové nabídky dodavatelů – příprava spočívá v domluvení vhodnosti cílové skupiny, modifikace programu, …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49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639987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7773110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Klub může být veden pedagogem, asistentem pedagoga či jiným pedagogickým pracovníkem školy, který bude vedením školy určen pro vedení doučování (tzn. vedoucí klubu může být i např. student 4. nebo 5. ročníku fakult připravujících budoucí pedagogické pracovníky).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50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11048376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Doučování může být vedeno pedagogem, asistentem pedagoga či jiným pedagogickým pracovníkem školy, který bude vedením školy určen pro vedení doučování (tzn. doučujícím může být i např. student 4. nebo 5. ročníku fakult připravujících budoucí pedagogické pracovníky).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51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2856603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52</a:t>
            </a:fld>
            <a:endParaRPr lang="cs-CZ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Bagatelní podpora –</a:t>
            </a:r>
            <a:r>
              <a:rPr lang="cs-CZ" sz="1200" dirty="0">
                <a:latin typeface="+mn-lt"/>
              </a:rPr>
              <a:t>NE pro: pedagogy z jiných škol, studenty VŠ, personální šablony</a:t>
            </a:r>
          </a:p>
          <a:p>
            <a:r>
              <a:rPr lang="cs-CZ" sz="1200" dirty="0">
                <a:latin typeface="+mn-lt"/>
              </a:rPr>
              <a:t>Pokud si</a:t>
            </a:r>
            <a:r>
              <a:rPr lang="cs-CZ" sz="1200" baseline="0" dirty="0">
                <a:latin typeface="+mn-lt"/>
              </a:rPr>
              <a:t> škola zvolí šablonu tandemová výuka a/nebo návštěvy ve školách, potom doporučení: zvolit 60000 + v něm vykázat cílovou hodnotu 0 osob.</a:t>
            </a:r>
          </a:p>
          <a:p>
            <a:r>
              <a:rPr lang="cs-CZ" sz="1200" baseline="0" dirty="0">
                <a:latin typeface="+mn-lt"/>
              </a:rPr>
              <a:t>Pokud si škola zvolí šablony zahraničních stáží, vždy musí zvolit 60000 v nenulové hodnotě: doporučení – vykázat cílovou hodnotu 1 osobu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57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149727598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>
                <a:solidFill>
                  <a:srgbClr val="FF0000"/>
                </a:solidFill>
              </a:rPr>
              <a:t>Systém IS ESF 2014+</a:t>
            </a:r>
            <a:r>
              <a:rPr lang="cs-CZ" baseline="0" dirty="0">
                <a:solidFill>
                  <a:srgbClr val="FF0000"/>
                </a:solidFill>
              </a:rPr>
              <a:t> a Karta účastníka jsou připraveny pro 3 operační programy: OP VVV (MŠMT), OP Zaměstnanost (MPSV) a OP Praha – pól růstu (Praha). V Kartě účastníka pro OP VVV jsou vyznačena žlutá povinná pole a šedá nepovinná pole. Informace v šedých polích nevyplňovat (jedná se o informace vztahující se k OP Zaměstnanost). 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58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508903049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400" strike="sngStrike" dirty="0">
              <a:highlight>
                <a:srgbClr val="FFFF00"/>
              </a:highlight>
              <a:latin typeface="+mn-lt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59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059314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b="1" dirty="0">
                <a:highlight>
                  <a:srgbClr val="FFFF00"/>
                </a:highlight>
              </a:rPr>
              <a:t>Šablony, ve kterých jsou uvedeny jednotky výstupů: </a:t>
            </a:r>
            <a:endParaRPr lang="cs-CZ" b="1" baseline="0" dirty="0"/>
          </a:p>
          <a:p>
            <a:r>
              <a:rPr lang="cs-CZ" dirty="0">
                <a:highlight>
                  <a:srgbClr val="FFFF00"/>
                </a:highlight>
              </a:rPr>
              <a:t>Tandemová výuka</a:t>
            </a:r>
          </a:p>
          <a:p>
            <a:r>
              <a:rPr lang="cs-CZ" baseline="0" dirty="0">
                <a:highlight>
                  <a:srgbClr val="FFFF00"/>
                </a:highlight>
              </a:rPr>
              <a:t>Zahraniční stáže pedagogů</a:t>
            </a:r>
            <a:endParaRPr lang="cs-CZ" baseline="0" dirty="0"/>
          </a:p>
          <a:p>
            <a:r>
              <a:rPr lang="cs-CZ" strike="noStrike" dirty="0">
                <a:highlight>
                  <a:srgbClr val="FFFF00"/>
                </a:highlight>
              </a:rPr>
              <a:t>Využití</a:t>
            </a:r>
            <a:r>
              <a:rPr lang="cs-CZ" strike="noStrike" baseline="0" dirty="0">
                <a:highlight>
                  <a:srgbClr val="FFFF00"/>
                </a:highlight>
              </a:rPr>
              <a:t> ICT ve vzdělávání</a:t>
            </a:r>
          </a:p>
          <a:p>
            <a:r>
              <a:rPr lang="cs-CZ" strike="noStrike" baseline="0" dirty="0">
                <a:highlight>
                  <a:srgbClr val="FFFF00"/>
                </a:highlight>
              </a:rPr>
              <a:t>Odborně zaměřená tematická vzdělávání a spolupráce s rodiči</a:t>
            </a:r>
            <a:endParaRPr lang="cs-CZ" strike="noStrike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61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5635130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62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14414807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Neopravitelné kritérium: oprávněnost</a:t>
            </a:r>
            <a:r>
              <a:rPr lang="cs-CZ" baseline="0" dirty="0"/>
              <a:t> žadatele + podání 2. žádosti o podporu 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63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000387339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64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9115487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První změna oproti šablonám II je délka realizaci</a:t>
            </a:r>
          </a:p>
          <a:p>
            <a:r>
              <a:rPr lang="cs-CZ" dirty="0" smtClean="0"/>
              <a:t>Pokud jste škola soukromá, </a:t>
            </a:r>
            <a:r>
              <a:rPr lang="cs-CZ" dirty="0" err="1" smtClean="0"/>
              <a:t>deminimis</a:t>
            </a:r>
            <a:r>
              <a:rPr lang="cs-CZ" dirty="0" smtClean="0"/>
              <a:t>, 200 000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/>
              <a:t>Pokyn: Přednášející</a:t>
            </a:r>
            <a:r>
              <a:rPr lang="cs-CZ" baseline="0"/>
              <a:t> </a:t>
            </a:r>
            <a:r>
              <a:rPr lang="cs-CZ" baseline="0" dirty="0"/>
              <a:t>by měl doplnit, že</a:t>
            </a:r>
            <a:r>
              <a:rPr lang="cs-CZ" dirty="0"/>
              <a:t> nabídnout vodu, kávu nebo čaj je v pořádku, dary, obědy, „školení“ nikoliv.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F4C36B-9621-4C57-9ADF-53DC1C994837}" type="slidenum">
              <a:rPr lang="cs-CZ" smtClean="0"/>
              <a:pPr>
                <a:defRPr/>
              </a:pPr>
              <a:t>65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586722535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dirty="0"/>
          </a:p>
        </p:txBody>
      </p:sp>
      <p:sp>
        <p:nvSpPr>
          <p:cNvPr id="1229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fld id="{0E6E145E-E40B-4305-AEAC-02D637FD96FE}" type="slidenum">
              <a:rPr lang="cs-CZ" altLang="cs-CZ" smtClean="0">
                <a:cs typeface="Arial" charset="0"/>
              </a:rPr>
              <a:pPr/>
              <a:t>67</a:t>
            </a:fld>
            <a:endParaRPr lang="cs-CZ" altLang="cs-CZ">
              <a:cs typeface="Arial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589444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Zákon č. 561/2004 Sb.,</a:t>
            </a:r>
            <a:r>
              <a:rPr lang="cs-CZ" baseline="0" dirty="0"/>
              <a:t> o předškolním, základním, středním a vyšším odborném a jiném vzdělávání (školský zákon)</a:t>
            </a:r>
          </a:p>
          <a:p>
            <a:r>
              <a:rPr lang="cs-CZ" baseline="0" dirty="0"/>
              <a:t>Zákon č. 563/2004 Sb., o pedagogických pracovnících</a:t>
            </a:r>
          </a:p>
          <a:p>
            <a:endParaRPr lang="cs-CZ" baseline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Výzva: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Žadatel vybírá, zda podá žádost o podporu do výzvy určené oprávněným žadatelům se sídlem na území hl. m. Prahy (č. 02_20_081) nebo do výzvy určené oprávněným žadatelům se sídlem na území celé České republiky, mimo hl. m. Prahy (č. 02_20_080). Poskytovatel vede s každým žadatelem vždy pouze jedno řízení o poskytnutí dotace na podporu aktivit dle této výzvy. Další řízení se vede nejdříve po ukončení předešlého řízení a to pouze v případě, kdy poskytovatel řízení zastaví (v případě vyřazení žádosti v procesu schvalování), nebo stažení žádosti žadatelem.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Nové řízení o poskytnutí dotace poskytovatel vede také v případě rozšíření činnosti žadatele o novou  činnost školy (MŠ/ZŠ, kterou právnická osoba nevykonávala v okamžiku podání předešlé žádosti žadatele, a to pouze ve věci poskytnutí podpory na aktivity pro tuto novou činnost MŠ/ZŠ, za předpokladu, že aktivity pro tuto novou činnost MŠ/ZŠ dříve nebyly z této výzvy podpořeny. V ostatních případech poskytovatel řízení v téže věci (podpora aktivit dle této výzvy) zastaví.</a:t>
            </a:r>
          </a:p>
          <a:p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7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72772895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Pokud je podána žádost a ještě nebyl vydán právní akt, lze žádost stáhnout a podat žádost novou. Třeba při změně statutárního zástupce.</a:t>
            </a:r>
            <a:endParaRPr lang="cs-CZ" sz="1200" b="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b="1" baseline="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8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0492953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 smtClean="0"/>
              <a:t>+ </a:t>
            </a:r>
            <a:r>
              <a:rPr lang="cs-CZ" dirty="0" err="1" smtClean="0"/>
              <a:t>info</a:t>
            </a:r>
            <a:r>
              <a:rPr lang="cs-CZ" dirty="0" smtClean="0"/>
              <a:t>: Projekt z výzvy šablony III musí mít nastaveno zahájení realizace projektu tak, aby navazoval na původně plánovaný termín ukončení realizace projektu v šablonách II. Při prodloužení Š2 se teda budou překrývat.</a:t>
            </a:r>
          </a:p>
          <a:p>
            <a:endParaRPr lang="cs-CZ" dirty="0" smtClean="0"/>
          </a:p>
          <a:p>
            <a:r>
              <a:rPr lang="cs-CZ" dirty="0" smtClean="0"/>
              <a:t>Nelze realizovat současně stejné aktivity Š2 a Š3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2124456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cs-CZ" dirty="0" smtClean="0"/>
              <a:t>Dívejte se do přílohy k výzvě, kde jsou počty žáků k vaší škole, jsou přebírány z tabulek k 30. 9. 2019/2020. Tabulka bývá zveřejňována v prosinci. Pokud očekáváte velkou změnu, můžete toho využít.</a:t>
            </a: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9F3F150-E127-4526-889F-47418C4ACA82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>
            <a:normAutofit/>
          </a:bodyPr>
          <a:lstStyle>
            <a:lvl1pPr algn="l">
              <a:defRPr sz="4400">
                <a:solidFill>
                  <a:schemeClr val="tx1"/>
                </a:solidFill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l">
              <a:buNone/>
              <a:defRPr sz="700">
                <a:solidFill>
                  <a:schemeClr val="tx1"/>
                </a:soli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pPr/>
              <a:t>25. 6. 2020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48345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pPr/>
              <a:t>25. 6. 2020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003879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762625" cy="5811838"/>
          </a:xfrm>
        </p:spPr>
        <p:txBody>
          <a:bodyPr vert="eaVert"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pPr/>
              <a:t>25. 6. 2020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461589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1454031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="" xmlns:p14="http://schemas.microsoft.com/office/powerpoint/2010/main" val="413306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lang="cs-CZ" sz="2800" b="1" kern="1200" dirty="0">
                <a:solidFill>
                  <a:srgbClr val="428D96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8650" y="1825625"/>
            <a:ext cx="7886700" cy="4003675"/>
          </a:xfrm>
        </p:spPr>
        <p:txBody>
          <a:bodyPr>
            <a:normAutofit/>
          </a:bodyPr>
          <a:lstStyle>
            <a:lvl1pPr marL="0" indent="0">
              <a:buNone/>
              <a:defRPr sz="2000" b="0" baseline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Předepsané písmo</a:t>
            </a:r>
          </a:p>
          <a:p>
            <a:pPr lvl="0"/>
            <a:endParaRPr lang="cs-CZ" dirty="0"/>
          </a:p>
        </p:txBody>
      </p:sp>
      <p:pic>
        <p:nvPicPr>
          <p:cNvPr id="6" name="Obrázek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179441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pPr/>
              <a:t>25. 6. 2020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1969183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67150" cy="4351338"/>
          </a:xfrm>
        </p:spPr>
        <p:txBody>
          <a:bodyPr/>
          <a:lstStyle>
            <a:lvl2pPr>
              <a:defRPr sz="2000" b="1">
                <a:latin typeface="+mn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825625"/>
            <a:ext cx="3867150" cy="435133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pPr/>
              <a:t>25. 6. 2020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6205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>
            <a:normAutofit/>
          </a:bodyPr>
          <a:lstStyle>
            <a:lvl1pPr marL="0" indent="0">
              <a:buNone/>
              <a:defRPr lang="cs-CZ" sz="2000" b="1" kern="1200" dirty="0" smtClean="0">
                <a:solidFill>
                  <a:schemeClr val="tx1"/>
                </a:solidFill>
                <a:latin typeface="+mn-lt"/>
                <a:ea typeface="+mn-ea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cs-CZ" dirty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 smtClean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cs-CZ" sz="2000" b="0" kern="1200" dirty="0">
                <a:solidFill>
                  <a:schemeClr val="tx1"/>
                </a:solidFill>
                <a:latin typeface="+mj-lt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pPr/>
              <a:t>25. 6. 2020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0322422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pPr/>
              <a:t>25. 6. 2020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4289562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pPr/>
              <a:t>25. 6. 2020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2996065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>
            <a:normAutofit/>
          </a:bodyPr>
          <a:lstStyle>
            <a:lvl1pPr>
              <a:defRPr sz="2000">
                <a:latin typeface="+mj-lt"/>
              </a:defRPr>
            </a:lvl1pPr>
            <a:lvl2pPr>
              <a:defRPr sz="2000">
                <a:latin typeface="+mj-lt"/>
              </a:defRPr>
            </a:lvl2pPr>
            <a:lvl3pPr>
              <a:defRPr sz="2000">
                <a:latin typeface="+mj-lt"/>
              </a:defRPr>
            </a:lvl3pPr>
            <a:lvl4pPr>
              <a:defRPr sz="2000">
                <a:latin typeface="+mj-lt"/>
              </a:defRPr>
            </a:lvl4pPr>
            <a:lvl5pPr>
              <a:defRPr sz="2000">
                <a:latin typeface="+mj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pPr/>
              <a:t>25. 6. 2020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16903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dirty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76D02-AD12-4212-8B08-025A0969B009}" type="datetimeFigureOut">
              <a:rPr lang="cs-CZ" smtClean="0"/>
              <a:pPr/>
              <a:t>25. 6. 2020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157990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628650" y="792451"/>
            <a:ext cx="7886700" cy="898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228600" lvl="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cs-CZ" dirty="0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1356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Předepsané písmo </a:t>
            </a:r>
            <a:r>
              <a:rPr lang="cs-CZ" dirty="0" err="1"/>
              <a:t>Arial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E76D02-AD12-4212-8B08-025A0969B009}" type="datetimeFigureOut">
              <a:rPr lang="cs-CZ" smtClean="0"/>
              <a:pPr/>
              <a:t>25. 6. 2020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4A4EA-A9C1-45FB-BB29-DA4DE3358264}" type="slidenum">
              <a:rPr lang="cs-CZ" smtClean="0"/>
              <a:pPr/>
              <a:t>‹#›</a:t>
            </a:fld>
            <a:endParaRPr lang="cs-CZ"/>
          </a:p>
        </p:txBody>
      </p:sp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200" y="5834515"/>
            <a:ext cx="4611600" cy="1023485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446400"/>
          </a:xfrm>
          <a:prstGeom prst="rect">
            <a:avLst/>
          </a:prstGeom>
        </p:spPr>
      </p:pic>
      <p:pic>
        <p:nvPicPr>
          <p:cNvPr id="1026" name="Picture 2" descr="X:\1. ASISTENTI\Propagace MAS\loga\Logo MAS.jpg"/>
          <p:cNvPicPr>
            <a:picLocks noChangeAspect="1" noChangeArrowheads="1"/>
          </p:cNvPicPr>
          <p:nvPr userDrawn="1"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98595" y="6005966"/>
            <a:ext cx="590777" cy="59077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08745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  <p:sldLayoutId id="2147483656" r:id="rId13"/>
  </p:sldLayoutIdLst>
  <p:txStyles>
    <p:titleStyle>
      <a:lvl1pPr marL="571500" indent="-571500" algn="l" defTabSz="914400" rtl="0" eaLnBrk="1" latinLnBrk="0" hangingPunct="1">
        <a:lnSpc>
          <a:spcPct val="90000"/>
        </a:lnSpc>
        <a:spcBef>
          <a:spcPct val="0"/>
        </a:spcBef>
        <a:buNone/>
        <a:defRPr lang="cs-CZ" sz="2800" b="1" kern="1200" dirty="0">
          <a:solidFill>
            <a:srgbClr val="388991"/>
          </a:solidFill>
          <a:latin typeface="+mn-lt"/>
          <a:ea typeface="+mn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b="0" kern="1200">
          <a:solidFill>
            <a:schemeClr val="tx1"/>
          </a:solidFill>
          <a:latin typeface="+mj-lt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sberdat.uiv.cz/login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zrcr.cz/co-jsou-to-zakkladni-registry" TargetMode="External"/><Relationship Id="rId2" Type="http://schemas.openxmlformats.org/officeDocument/2006/relationships/hyperlink" Target="https://mseu.mssf.cz/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znojemskevinarstvi.cz/projekty-mas/animace-skol/vyzva-sablony-iii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ec.europa.eu/programmes/erasmus-plus/resources/distance-calculator_cs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smt.cz/strukturalni-fondy-1/is-esf-2014-evidence-podporenych-osob-2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msmt.cz/strukturalni-fondy-1/zadost-o-podporu" TargetMode="Externa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vcr.cz/clanek/prehled-udelenych-akreditaci.aspx" TargetMode="Externa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hyperlink" Target="mailto:MASZV@seznam.cz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473529" y="2780848"/>
            <a:ext cx="8213271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4400" b="1" dirty="0">
                <a:cs typeface="Arial" panose="020B0604020202020204" pitchFamily="34" charset="0"/>
              </a:rPr>
              <a:t>Šablony </a:t>
            </a:r>
            <a:r>
              <a:rPr lang="cs-CZ" sz="4400" b="1" dirty="0" smtClean="0">
                <a:cs typeface="Arial" panose="020B0604020202020204" pitchFamily="34" charset="0"/>
              </a:rPr>
              <a:t>III</a:t>
            </a:r>
            <a:endParaRPr lang="cs-CZ" sz="1200" b="1" dirty="0" smtClean="0">
              <a:cs typeface="Arial" panose="020B0604020202020204" pitchFamily="34" charset="0"/>
            </a:endParaRPr>
          </a:p>
          <a:p>
            <a:pPr algn="ctr"/>
            <a:endParaRPr lang="cs-CZ" sz="1200" b="1" dirty="0">
              <a:cs typeface="Arial" panose="020B0604020202020204" pitchFamily="34" charset="0"/>
            </a:endParaRPr>
          </a:p>
          <a:p>
            <a:pPr algn="ctr"/>
            <a:r>
              <a:rPr lang="cs-CZ" sz="4400" b="1" dirty="0">
                <a:cs typeface="Arial" panose="020B0604020202020204" pitchFamily="34" charset="0"/>
              </a:rPr>
              <a:t>Výzva č. 02_20_080 a </a:t>
            </a:r>
            <a:r>
              <a:rPr lang="cs-CZ" sz="4400" b="1" dirty="0" smtClean="0">
                <a:cs typeface="Arial" panose="020B0604020202020204" pitchFamily="34" charset="0"/>
              </a:rPr>
              <a:t>02_20_081</a:t>
            </a:r>
          </a:p>
          <a:p>
            <a:pPr algn="ctr"/>
            <a:endParaRPr lang="cs-CZ" sz="4400" b="1" dirty="0" smtClean="0">
              <a:cs typeface="Arial" panose="020B0604020202020204" pitchFamily="34" charset="0"/>
            </a:endParaRPr>
          </a:p>
          <a:p>
            <a:pPr algn="ctr"/>
            <a:r>
              <a:rPr lang="cs-CZ" sz="2400" b="1" smtClean="0">
                <a:cs typeface="Arial" panose="020B0604020202020204" pitchFamily="34" charset="0"/>
              </a:rPr>
              <a:t>Dne 25</a:t>
            </a:r>
            <a:r>
              <a:rPr lang="cs-CZ" sz="2400" b="1" dirty="0" smtClean="0">
                <a:cs typeface="Arial" panose="020B0604020202020204" pitchFamily="34" charset="0"/>
              </a:rPr>
              <a:t>. 6. 2020 na SSŠ ve Znojmě</a:t>
            </a:r>
            <a:endParaRPr lang="cs-CZ" sz="2400" b="1" dirty="0">
              <a:cs typeface="Arial" panose="020B0604020202020204" pitchFamily="34" charset="0"/>
            </a:endParaRPr>
          </a:p>
          <a:p>
            <a:pPr algn="ctr"/>
            <a:endParaRPr lang="cs-CZ" sz="2000" b="1" dirty="0">
              <a:solidFill>
                <a:srgbClr val="003399"/>
              </a:solidFill>
              <a:cs typeface="Arial" panose="020B0604020202020204" pitchFamily="34" charset="0"/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434" y="5834743"/>
            <a:ext cx="4585706" cy="102325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84" y="0"/>
            <a:ext cx="5213431" cy="2880000"/>
          </a:xfrm>
          <a:prstGeom prst="rect">
            <a:avLst/>
          </a:prstGeom>
        </p:spPr>
      </p:pic>
      <p:pic>
        <p:nvPicPr>
          <p:cNvPr id="2050" name="Picture 2" descr="X:\1. ASISTENTI\Propagace MAS\loga\Logo MA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98597" y="6023428"/>
            <a:ext cx="587828" cy="5878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273191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cs-CZ" altLang="cs-CZ" dirty="0"/>
              <a:t>Minimální a maximální výše dotace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Minimální: </a:t>
            </a:r>
            <a:r>
              <a:rPr lang="cs-CZ" sz="2200" b="1" dirty="0">
                <a:latin typeface="+mn-lt"/>
              </a:rPr>
              <a:t>100.000,- Kč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Maximální: </a:t>
            </a:r>
            <a:r>
              <a:rPr lang="cs-CZ" sz="2200" b="1" dirty="0">
                <a:latin typeface="+mn-lt"/>
              </a:rPr>
              <a:t>200 000 Kč na subjekt + 1 500 Kč na dítě/žáka </a:t>
            </a:r>
            <a:r>
              <a:rPr lang="cs-CZ" sz="2200" dirty="0">
                <a:latin typeface="+mn-lt"/>
              </a:rPr>
              <a:t>(max. 5 mil. Kč, popř. dle registru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)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Podmínka: vybírat šablony do max. možné výše pro jednotlivé IZO  - počítá kalkulačka indikátorů</a:t>
            </a:r>
          </a:p>
          <a:p>
            <a:pPr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Počet žáků: k 30. 9. 2019/2020  (dle přílohy vyvěšené u výzvy).</a:t>
            </a:r>
          </a:p>
        </p:txBody>
      </p:sp>
    </p:spTree>
    <p:extLst>
      <p:ext uri="{BB962C8B-B14F-4D97-AF65-F5344CB8AC3E}">
        <p14:creationId xmlns="" xmlns:p14="http://schemas.microsoft.com/office/powerpoint/2010/main" val="13338369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Způsobilé výdaje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cs-CZ" sz="2400" b="1" dirty="0">
                <a:latin typeface="+mn-lt"/>
              </a:rPr>
              <a:t>Časový rámec dle výzvy: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byly výstupy dosaženy v době realizace projektu (a schváleny ze strany poskytovatele dotace), jsou s nimi související výdaje z hlediska času způsobilé.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před datem zahájení lze hradit budoucí aktivity (např. letenky na stáže)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Využití ICT ve vzdělávání: tablety/notebooky = výstup = do školy fyzicky obdržet </a:t>
            </a:r>
            <a:r>
              <a:rPr lang="cs-CZ" sz="2400" b="1" dirty="0" smtClean="0">
                <a:latin typeface="+mn-lt"/>
              </a:rPr>
              <a:t>až v </a:t>
            </a:r>
            <a:r>
              <a:rPr lang="cs-CZ" sz="2400" b="1" dirty="0">
                <a:latin typeface="+mn-lt"/>
              </a:rPr>
              <a:t>době realizace</a:t>
            </a:r>
          </a:p>
          <a:p>
            <a:endParaRPr lang="cs-CZ" sz="2400" dirty="0">
              <a:latin typeface="+mn-lt"/>
            </a:endParaRPr>
          </a:p>
          <a:p>
            <a:r>
              <a:rPr lang="cs-CZ" sz="2400" b="1" dirty="0">
                <a:latin typeface="+mn-lt"/>
              </a:rPr>
              <a:t>Finanční prostředky nelze využít: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investice</a:t>
            </a:r>
            <a:endParaRPr lang="cs-CZ" sz="2400" strike="sngStrike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na to, co je nárokové ze zákona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pokud je stejná aktivita financována z jiného zdroje/realizována v rámci jiného projektu apod.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283126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Využití finančních prostředků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>
                <a:latin typeface="+mn-lt"/>
              </a:rPr>
              <a:t>-  </a:t>
            </a:r>
            <a:r>
              <a:rPr lang="cs-CZ" sz="2200" b="1" dirty="0">
                <a:latin typeface="+mn-lt"/>
              </a:rPr>
              <a:t>na realizaci aktivit, dosažení výstupů, administraci </a:t>
            </a:r>
            <a:r>
              <a:rPr lang="cs-CZ" sz="2200" dirty="0">
                <a:latin typeface="+mn-lt"/>
              </a:rPr>
              <a:t>- např.: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Platy/mzdy v personálních šablonách, včetně odvodů, FKSP,…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Náklady na stáže – platba za stáž, doprava, ubytování, stravné, literatura, mzdový příspěvek (odměna zastupujícímu pedagogovi, ne suplování!!),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Odměny za vedení aktivit, za administraci projektu (účetní, vedoucí projektu, za vedení archivaci) – interně i externě,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Odborná literatura, drobné pomůcky, spotřební materiál, software,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Vybavení a pomůcky.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856843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Poskytnutí dotace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defRPr/>
            </a:pPr>
            <a:r>
              <a:rPr lang="cs-CZ" sz="2200" dirty="0">
                <a:latin typeface="+mn-lt"/>
              </a:rPr>
              <a:t>Dotace poskytnuta prostřednictvím zřizovatele dle zákona č.218/2000 Sb., o rozpočtových pravidlech - účelový znak 33063.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kraj/Magistrát hl. m. Prahy → (obec/městská část)→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soukromá a církevní škola</a:t>
            </a:r>
          </a:p>
          <a:p>
            <a:pPr marL="514350" indent="-514350">
              <a:buFont typeface="Arial" charset="0"/>
              <a:buAutoNum type="alphaLcParenR"/>
              <a:defRPr/>
            </a:pPr>
            <a:r>
              <a:rPr lang="cs-CZ" sz="2200" dirty="0">
                <a:latin typeface="+mn-lt"/>
              </a:rPr>
              <a:t>MŠMT→ školy zřizované MŠMT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1 zálohová platba – 100% celkových výdajů projektu - do 30 pracovních dnů po vydání právního aktu, nejdříve 60 dnů před zahájením realizace projektu</a:t>
            </a:r>
          </a:p>
        </p:txBody>
      </p:sp>
    </p:spTree>
    <p:extLst>
      <p:ext uri="{BB962C8B-B14F-4D97-AF65-F5344CB8AC3E}">
        <p14:creationId xmlns="" xmlns:p14="http://schemas.microsoft.com/office/powerpoint/2010/main" val="263925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Povinné šablony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sz="2200" dirty="0">
              <a:solidFill>
                <a:srgbClr val="FF0000"/>
              </a:solidFill>
              <a:highlight>
                <a:srgbClr val="FFFF00"/>
              </a:highlight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Projektový den ve výuce </a:t>
            </a:r>
            <a:r>
              <a:rPr lang="cs-CZ" sz="2200" dirty="0">
                <a:latin typeface="+mn-lt"/>
              </a:rPr>
              <a:t>(MŠ i ZŠ)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polytechnické vzdělávání,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environmentální vzdělávání,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podpora podnikavosti, kreativity a logického myšlení</a:t>
            </a:r>
          </a:p>
          <a:p>
            <a:pPr marL="342900" indent="-342900">
              <a:buFontTx/>
              <a:buChar char="-"/>
            </a:pPr>
            <a:r>
              <a:rPr lang="cs-CZ" sz="2200">
                <a:latin typeface="+mn-lt"/>
              </a:rPr>
              <a:t>kariérové </a:t>
            </a:r>
            <a:r>
              <a:rPr lang="cs-CZ" sz="2200" dirty="0">
                <a:latin typeface="+mn-lt"/>
              </a:rPr>
              <a:t>poradenství </a:t>
            </a:r>
            <a:r>
              <a:rPr lang="cs-CZ" sz="2200">
                <a:latin typeface="+mn-lt"/>
              </a:rPr>
              <a:t>(pouze ZŠ</a:t>
            </a:r>
            <a:r>
              <a:rPr lang="cs-CZ" sz="2200" dirty="0">
                <a:latin typeface="+mn-lt"/>
              </a:rPr>
              <a:t>)</a:t>
            </a:r>
          </a:p>
          <a:p>
            <a:endParaRPr lang="cs-CZ" sz="2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Nutnost zvolit min. 1 šablonu </a:t>
            </a:r>
            <a:r>
              <a:rPr lang="cs-CZ" sz="2200" b="1" dirty="0">
                <a:latin typeface="+mn-lt"/>
              </a:rPr>
              <a:t>rozvíjející nejslabší oblast </a:t>
            </a:r>
            <a:r>
              <a:rPr lang="cs-CZ" sz="2200" dirty="0">
                <a:latin typeface="+mn-lt"/>
              </a:rPr>
              <a:t>žadatele, která vyplynula z dotazníkového šetření</a:t>
            </a:r>
          </a:p>
        </p:txBody>
      </p:sp>
    </p:spTree>
    <p:extLst>
      <p:ext uri="{BB962C8B-B14F-4D97-AF65-F5344CB8AC3E}">
        <p14:creationId xmlns="" xmlns:p14="http://schemas.microsoft.com/office/powerpoint/2010/main" val="19624224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Dotazníkové šetření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200" dirty="0">
                <a:latin typeface="+mn-lt"/>
              </a:rPr>
              <a:t>Termíny vyplňování:</a:t>
            </a:r>
          </a:p>
          <a:p>
            <a:endParaRPr lang="cs-CZ" sz="2200" dirty="0">
              <a:latin typeface="+mn-lt"/>
            </a:endParaRPr>
          </a:p>
          <a:p>
            <a:pPr marL="457200" indent="-457200">
              <a:buAutoNum type="arabicPeriod"/>
            </a:pPr>
            <a:r>
              <a:rPr lang="cs-CZ" sz="2200" b="1" dirty="0">
                <a:latin typeface="+mn-lt"/>
              </a:rPr>
              <a:t>Školy, které se neúčastnily Šablon II </a:t>
            </a:r>
          </a:p>
          <a:p>
            <a:r>
              <a:rPr lang="cs-CZ" sz="2200" dirty="0">
                <a:latin typeface="+mn-lt"/>
              </a:rPr>
              <a:t>od: vyhlášení výzvy</a:t>
            </a:r>
          </a:p>
          <a:p>
            <a:r>
              <a:rPr lang="cs-CZ" sz="2200" dirty="0">
                <a:latin typeface="+mn-lt"/>
              </a:rPr>
              <a:t>do: ukončení výzvy</a:t>
            </a:r>
          </a:p>
          <a:p>
            <a:pPr marL="457200" lvl="1" indent="0">
              <a:buNone/>
            </a:pPr>
            <a:endParaRPr lang="cs-CZ" sz="2200" dirty="0">
              <a:latin typeface="+mn-lt"/>
            </a:endParaRPr>
          </a:p>
          <a:p>
            <a:pPr marL="457200" indent="-457200">
              <a:buFont typeface="+mj-lt"/>
              <a:buAutoNum type="arabicPeriod" startAt="2"/>
            </a:pPr>
            <a:r>
              <a:rPr lang="cs-CZ" sz="2200" b="1" dirty="0">
                <a:latin typeface="+mn-lt"/>
              </a:rPr>
              <a:t>Školy, které se účastní/</a:t>
            </a:r>
            <a:r>
              <a:rPr lang="cs-CZ" sz="2200" b="1" dirty="0" err="1">
                <a:latin typeface="+mn-lt"/>
              </a:rPr>
              <a:t>ly</a:t>
            </a:r>
            <a:r>
              <a:rPr lang="cs-CZ" sz="2200" b="1" dirty="0">
                <a:latin typeface="+mn-lt"/>
              </a:rPr>
              <a:t> Šablon II</a:t>
            </a:r>
          </a:p>
          <a:p>
            <a:r>
              <a:rPr lang="cs-CZ" sz="2200" dirty="0">
                <a:latin typeface="+mn-lt"/>
              </a:rPr>
              <a:t>od: nejdříve 6 měsíců před ukončením realizace projektu</a:t>
            </a:r>
          </a:p>
          <a:p>
            <a:r>
              <a:rPr lang="cs-CZ" sz="2200" dirty="0">
                <a:latin typeface="+mn-lt"/>
              </a:rPr>
              <a:t>do: konce realizace projektu</a:t>
            </a:r>
          </a:p>
        </p:txBody>
      </p:sp>
    </p:spTree>
    <p:extLst>
      <p:ext uri="{BB962C8B-B14F-4D97-AF65-F5344CB8AC3E}">
        <p14:creationId xmlns="" xmlns:p14="http://schemas.microsoft.com/office/powerpoint/2010/main" val="1224949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Dotazníkové šetření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Pro každou součást samostatný dotazník (MŠ i ZŠ zvlášť)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Pro každou součást identifikována nejslabší oblast – pro každou součást musí být povinně vybrána jedna šablona.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 Jedná se o kritérium přijatelnosti.</a:t>
            </a:r>
          </a:p>
          <a:p>
            <a:pPr>
              <a:buFont typeface="Arial" pitchFamily="34" charset="0"/>
              <a:buChar char="•"/>
            </a:pPr>
            <a:r>
              <a:rPr lang="cs-CZ" b="1" dirty="0" smtClean="0"/>
              <a:t> </a:t>
            </a:r>
            <a:r>
              <a:rPr lang="cs-CZ" dirty="0" smtClean="0"/>
              <a:t>Na konci realizace projektu – opětovné zhodnocení školského zařízení v dotazníkovém šetření.</a:t>
            </a:r>
            <a:endParaRPr lang="cs-CZ" b="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altLang="cs-CZ" dirty="0" smtClean="0"/>
              <a:t>Dotazník - MŠ</a:t>
            </a:r>
            <a:r>
              <a:rPr lang="cs-CZ" altLang="cs-CZ" dirty="0"/>
              <a:t>, ZŠ, které realizují Šablony II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cs-CZ" sz="2800" dirty="0">
                <a:latin typeface="+mn-lt"/>
              </a:rPr>
              <a:t> </a:t>
            </a:r>
            <a:r>
              <a:rPr lang="cs-CZ" sz="2200" dirty="0">
                <a:latin typeface="+mn-lt"/>
              </a:rPr>
              <a:t>- vyplňují JEDEN dotazník: </a:t>
            </a:r>
            <a:r>
              <a:rPr lang="cs-CZ" sz="2200" u="sng" dirty="0">
                <a:latin typeface="+mn-lt"/>
                <a:hlinkClick r:id="rId3"/>
              </a:rPr>
              <a:t>https://sberdat.uiv.cz/login</a:t>
            </a:r>
            <a:r>
              <a:rPr lang="cs-CZ" sz="2200" dirty="0">
                <a:latin typeface="+mn-lt"/>
              </a:rPr>
              <a:t> </a:t>
            </a:r>
          </a:p>
          <a:p>
            <a:pPr fontAlgn="auto">
              <a:spcAft>
                <a:spcPts val="0"/>
              </a:spcAft>
              <a:defRPr/>
            </a:pPr>
            <a:endParaRPr lang="cs-CZ" sz="2200" dirty="0">
              <a:latin typeface="+mn-lt"/>
            </a:endParaRP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Po vyplnění a finalizaci dotazníku jsou vygenerovány 2 výstupy - pro ukončení Šablon II a pro vstup do Šablon III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Pro Šablony II slouží jako vyhodnocení prvního projektu (</a:t>
            </a:r>
            <a:r>
              <a:rPr lang="cs-CZ" sz="2200" b="1" dirty="0">
                <a:latin typeface="+mn-lt"/>
              </a:rPr>
              <a:t>musí se prokázat posun v případě indikátoru 5 10 10</a:t>
            </a:r>
            <a:r>
              <a:rPr lang="cs-CZ" sz="2200" dirty="0">
                <a:latin typeface="+mn-lt"/>
              </a:rPr>
              <a:t>)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dirty="0">
                <a:latin typeface="+mn-lt"/>
              </a:rPr>
              <a:t>Pro Šablony III slouží zároveň jako vstupní dotazník – vyhodnocuje aktuální nejslabší oblast</a:t>
            </a:r>
          </a:p>
          <a:p>
            <a:pPr marL="457200" indent="-457200" fontAlgn="auto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cs-CZ" sz="2200" u="sng" dirty="0">
                <a:latin typeface="+mn-lt"/>
              </a:rPr>
              <a:t>Po finalizaci dotazníku nelze editovat</a:t>
            </a:r>
            <a:r>
              <a:rPr lang="cs-CZ" sz="2200" dirty="0">
                <a:latin typeface="+mn-lt"/>
              </a:rPr>
              <a:t>!</a:t>
            </a:r>
          </a:p>
          <a:p>
            <a:pPr marL="1143000" lvl="1" indent="-457200" fontAlgn="auto">
              <a:spcAft>
                <a:spcPts val="0"/>
              </a:spcAft>
              <a:defRPr/>
            </a:pPr>
            <a:endParaRPr lang="cs-CZ" sz="24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8198691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36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Zástupný symbol pro obsah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423" y="5832474"/>
            <a:ext cx="4629150" cy="102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019060" y="2044967"/>
            <a:ext cx="7105876" cy="515094"/>
          </a:xfrm>
        </p:spPr>
        <p:txBody>
          <a:bodyPr/>
          <a:lstStyle/>
          <a:p>
            <a:pPr algn="ctr"/>
            <a:r>
              <a:rPr lang="cs-CZ" dirty="0"/>
              <a:t>Kalkulačka indikátorů</a:t>
            </a:r>
          </a:p>
        </p:txBody>
      </p:sp>
    </p:spTree>
    <p:extLst>
      <p:ext uri="{BB962C8B-B14F-4D97-AF65-F5344CB8AC3E}">
        <p14:creationId xmlns="" xmlns:p14="http://schemas.microsoft.com/office/powerpoint/2010/main" val="18143406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Práce s Kalkulačkou indikátorů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cs-CZ" sz="2200" b="1" dirty="0">
                <a:latin typeface="+mn-lt"/>
              </a:rPr>
              <a:t>Kalkulačka indikátorů 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+mn-lt"/>
              </a:rPr>
              <a:t>počítá náklady na stáže, specifické cíle, indikátory, hlídá výši dotace celkem i pro jednotlivé subjekty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b="1" dirty="0">
                <a:latin typeface="+mn-lt"/>
              </a:rPr>
              <a:t>Kalkulačka indikátorů pro </a:t>
            </a:r>
            <a:r>
              <a:rPr lang="cs-CZ" sz="2200" b="1" dirty="0" err="1">
                <a:latin typeface="+mn-lt"/>
              </a:rPr>
              <a:t>ZoR</a:t>
            </a:r>
            <a:r>
              <a:rPr lang="cs-CZ" sz="2200" b="1" dirty="0">
                <a:latin typeface="+mn-lt"/>
              </a:rPr>
              <a:t> </a:t>
            </a:r>
          </a:p>
          <a:p>
            <a:pPr marL="342900" indent="-342900" algn="just">
              <a:buFontTx/>
              <a:buChar char="-"/>
            </a:pPr>
            <a:r>
              <a:rPr lang="cs-CZ" sz="2200" dirty="0">
                <a:latin typeface="+mn-lt"/>
              </a:rPr>
              <a:t>počítá indikátory za splněné aktivity, sníženou šablonu (po zadání počtu dní nepřítomnosti v daném měsíci)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b="1" dirty="0">
                <a:latin typeface="+mn-lt"/>
              </a:rPr>
              <a:t>Kalkulačka indikátorů pro změny aktivit</a:t>
            </a:r>
          </a:p>
          <a:p>
            <a:pPr algn="just"/>
            <a:r>
              <a:rPr lang="cs-CZ" sz="2200" b="1" dirty="0">
                <a:latin typeface="+mn-lt"/>
              </a:rPr>
              <a:t>- </a:t>
            </a:r>
            <a:r>
              <a:rPr lang="cs-CZ" sz="2200" dirty="0">
                <a:latin typeface="+mn-lt"/>
              </a:rPr>
              <a:t>počítá rozdíl mezi původní výší dotace a novou výší dotace při změnách aktivit – šablona Úspory k rozdělení</a:t>
            </a:r>
          </a:p>
          <a:p>
            <a:pPr algn="just"/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351064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b="1" dirty="0">
                <a:solidFill>
                  <a:srgbClr val="428D96"/>
                </a:solidFill>
              </a:rPr>
              <a:t>Program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Podmínky výzvy a příprava projektu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Obsah jednotlivých šablon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Monitorovací 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Další aspekty přípravy a realizace projektu</a:t>
            </a:r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2178851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Představení šablon</a:t>
            </a:r>
          </a:p>
        </p:txBody>
      </p:sp>
    </p:spTree>
    <p:extLst>
      <p:ext uri="{BB962C8B-B14F-4D97-AF65-F5344CB8AC3E}">
        <p14:creationId xmlns="" xmlns:p14="http://schemas.microsoft.com/office/powerpoint/2010/main" val="3499639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Co obsahuje šablona aktivity?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Název aktivity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Specifický cíl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Cíle realizace aktivity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Popis realizace aktivity (kolik žáků musí být zapojeno, minimální počet hodin výuky a vzdělávání)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Cílová skupina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Definovaný výstup aktivity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Způsob doložení výstupů do zpráv o realizaci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Co se kontroluje na místě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Celkové náklady na aktivitu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Podrobný výklad realizace šablony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Jak vypadá šablona?</a:t>
            </a:r>
            <a:endParaRPr lang="cs-CZ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562" t="12450" r="31463" b="15067"/>
          <a:stretch>
            <a:fillRect/>
          </a:stretch>
        </p:blipFill>
        <p:spPr bwMode="auto">
          <a:xfrm>
            <a:off x="442677" y="1799771"/>
            <a:ext cx="3343292" cy="4096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22131" t="14217" r="40258" b="4939"/>
          <a:stretch>
            <a:fillRect/>
          </a:stretch>
        </p:blipFill>
        <p:spPr bwMode="auto">
          <a:xfrm>
            <a:off x="3735042" y="2072368"/>
            <a:ext cx="2962646" cy="3980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Jak číst šablonu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Rozlišovat povinné: vše kromě částí pojmenovaných jako </a:t>
            </a:r>
            <a:r>
              <a:rPr lang="cs-CZ" sz="2200" u="sng" dirty="0">
                <a:latin typeface="+mn-lt"/>
              </a:rPr>
              <a:t>doporučující</a:t>
            </a:r>
            <a:r>
              <a:rPr lang="cs-CZ" sz="2200" dirty="0">
                <a:latin typeface="+mn-lt"/>
              </a:rPr>
              <a:t> (doporučujeme, je možné, např. … ) – např. kvalifikace odborníka ve </a:t>
            </a:r>
            <a:r>
              <a:rPr lang="cs-CZ" sz="2200" dirty="0" smtClean="0">
                <a:latin typeface="+mn-lt"/>
              </a:rPr>
              <a:t>výuce.</a:t>
            </a: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Výstupy: co doložit pro zprávu o realizaci </a:t>
            </a:r>
            <a:r>
              <a:rPr lang="cs-CZ" sz="2200" dirty="0" smtClean="0">
                <a:latin typeface="+mn-lt"/>
              </a:rPr>
              <a:t>a co </a:t>
            </a:r>
            <a:r>
              <a:rPr lang="cs-CZ" sz="2200" dirty="0">
                <a:latin typeface="+mn-lt"/>
              </a:rPr>
              <a:t>doložit pro případnou kontrolu na </a:t>
            </a:r>
            <a:r>
              <a:rPr lang="cs-CZ" sz="2200" dirty="0" smtClean="0">
                <a:latin typeface="+mn-lt"/>
              </a:rPr>
              <a:t>místě.</a:t>
            </a: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 smtClean="0">
                <a:latin typeface="+mn-lt"/>
              </a:rPr>
              <a:t>Číst </a:t>
            </a:r>
            <a:r>
              <a:rPr lang="cs-CZ" sz="2200" b="1" dirty="0">
                <a:latin typeface="+mn-lt"/>
              </a:rPr>
              <a:t>řádně i podrobnou specifikaci </a:t>
            </a:r>
            <a:r>
              <a:rPr lang="cs-CZ" sz="2200" b="1" dirty="0" smtClean="0">
                <a:latin typeface="+mn-lt"/>
              </a:rPr>
              <a:t>šablony.</a:t>
            </a:r>
            <a:endParaRPr lang="cs-CZ" sz="22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Číst společná úvodní a závěrečná </a:t>
            </a:r>
            <a:r>
              <a:rPr lang="cs-CZ" sz="2200" b="1" dirty="0" smtClean="0">
                <a:latin typeface="+mn-lt"/>
              </a:rPr>
              <a:t>ustanovení.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 smtClean="0"/>
              <a:t>Náklady na šablonu</a:t>
            </a:r>
            <a:endParaRPr lang="cs-CZ" sz="2200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Nelze kombinovat 2 šablony v jeden čas</a:t>
            </a:r>
            <a:r>
              <a:rPr lang="cs-CZ" sz="2200" b="1" dirty="0" smtClean="0">
                <a:latin typeface="+mn-lt"/>
              </a:rPr>
              <a:t>! </a:t>
            </a:r>
          </a:p>
          <a:p>
            <a:r>
              <a:rPr lang="cs-CZ" sz="2200" dirty="0" smtClean="0"/>
              <a:t>Například klub pro žáky: Pokud je speciální pedagog vedoucí klubu hrazeného ze šablon, tak vedení klubu nemůže být počítáno do odpracovaných hodin speciálního pedagoga hrazeného ze šablon.</a:t>
            </a:r>
            <a:endParaRPr lang="cs-CZ" sz="2200" b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17874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Jednotkové ceny šablon pokrývají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Výdaje na platy, práce na realizaci aktivity, atd.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Výdaje na mobility – pokud jsou zařazeny do projektu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Nákup učebních pomůcek potřebných k realizaci projektu, pracovní sešity, licence, učebnice, slovníky, IT vybavení pro online výuku.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POZOR: neinvestiční výdaje. Jednotky jen do 40 000 Kč, soubory do 60 000 Kč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Výdaje na administraci projektu – vedení projektu, zpracování žádosti, účetnictví, apod.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U ICT je </a:t>
            </a:r>
            <a:r>
              <a:rPr lang="cs-CZ" b="1" dirty="0" smtClean="0"/>
              <a:t>povinnost</a:t>
            </a:r>
            <a:r>
              <a:rPr lang="cs-CZ" dirty="0" smtClean="0"/>
              <a:t> koupit 10 </a:t>
            </a:r>
            <a:r>
              <a:rPr lang="cs-CZ" dirty="0" err="1" smtClean="0"/>
              <a:t>tabletů</a:t>
            </a:r>
            <a:r>
              <a:rPr lang="cs-CZ" dirty="0" smtClean="0"/>
              <a:t> nebo notebooků.</a:t>
            </a:r>
            <a:endParaRPr lang="cs-CZ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Účtování o dotaci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Příjemce se musí řídit </a:t>
            </a:r>
            <a:r>
              <a:rPr lang="cs-CZ" b="1" dirty="0" smtClean="0"/>
              <a:t>interními předpisy </a:t>
            </a:r>
            <a:r>
              <a:rPr lang="cs-CZ" dirty="0" smtClean="0"/>
              <a:t>zřizovatele a platnou legislativou.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Jednotlivé účetní položky v účetnictví nebo daňové evidenci se nemusí přiřazovat ke konkrétnímu projektu a </a:t>
            </a:r>
            <a:r>
              <a:rPr lang="cs-CZ" b="1" dirty="0" smtClean="0"/>
              <a:t>neprokazují se skutečně vzniklé výdaje </a:t>
            </a:r>
            <a:r>
              <a:rPr lang="cs-CZ" dirty="0" smtClean="0"/>
              <a:t>ve vztahu k projektu účetními doklady.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Není nutný samostatný bankovní účet.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V oblasti nákupu služeb se příjemci musí řídit </a:t>
            </a:r>
            <a:r>
              <a:rPr lang="cs-CZ" b="1" dirty="0" smtClean="0"/>
              <a:t>pravidly OP VVV</a:t>
            </a:r>
            <a:r>
              <a:rPr lang="cs-CZ" dirty="0" smtClean="0"/>
              <a:t>, resp. Interními předpisy zřizovatele a platnou legislativou (ZZVZ).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Výběr šablon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Počet vybraných šablon není omezen. Omezena je pouze </a:t>
            </a:r>
            <a:r>
              <a:rPr lang="cs-CZ" b="1" dirty="0" smtClean="0"/>
              <a:t>minimální a maximální částka dle vzorce.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V průběhu realizace projektu lze měnit šablony </a:t>
            </a:r>
            <a:r>
              <a:rPr lang="cs-CZ" b="1" dirty="0" smtClean="0"/>
              <a:t>podle specifického cíle.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Pokud není splněn a doložen výstup do konce projektu je odečten celkový náklad na aktivitu/náklad na jednotku.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V případě nenaplnění min. 50% částky dotace, vrací se celá dotace.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Kalkulačka šablon</a:t>
            </a:r>
            <a:endParaRPr lang="cs-CZ" dirty="0"/>
          </a:p>
        </p:txBody>
      </p:sp>
      <p:pic>
        <p:nvPicPr>
          <p:cNvPr id="3078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27875" y="1825625"/>
            <a:ext cx="6488249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Kalkulačka indikátorů</a:t>
            </a:r>
            <a:endParaRPr lang="cs-CZ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2542" y="1825625"/>
            <a:ext cx="3838915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Příprava projektu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Příprava projektu s celým pedagogickým sborem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Výběr šablon v návaznosti na identifikované nejslabší oblasti v dotazníku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Jasná strategie výběru šablon (nevázat se k něčemu, kde je realizace závislá na jediném pracovníkovi školy, mít více variant řešení)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Mít vybranou osobu, která bude danou personální šablonu realizovat ještě před finalizací žádosti o dotaci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Kdy, kdo a co udělá (administrace, monitorovací zprávy, archivace záznamů)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Termín, po který musí být originální dokumenty k dispozici kontrolním orgánům je do </a:t>
            </a:r>
            <a:r>
              <a:rPr lang="cs-CZ" b="1" dirty="0" smtClean="0"/>
              <a:t>31. 12. 2033, pokud legislativa nestanovuje pro některé typy dokumentů dobu delší.</a:t>
            </a: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Sepsání smluv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Analýza rizik (viz. období </a:t>
            </a:r>
            <a:r>
              <a:rPr lang="cs-CZ" dirty="0" err="1" smtClean="0"/>
              <a:t>koronaviru</a:t>
            </a:r>
            <a:r>
              <a:rPr lang="cs-CZ" dirty="0" smtClean="0"/>
              <a:t>)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Personální šablony: zajistit si pracovníka s potřebnou kvalifikací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Základní informace k výzvě </a:t>
            </a:r>
          </a:p>
        </p:txBody>
      </p:sp>
    </p:spTree>
    <p:extLst>
      <p:ext uri="{BB962C8B-B14F-4D97-AF65-F5344CB8AC3E}">
        <p14:creationId xmlns="" xmlns:p14="http://schemas.microsoft.com/office/powerpoint/2010/main" val="269987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Podání žádosti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AutoNum type="arabicParenR"/>
            </a:pPr>
            <a:r>
              <a:rPr lang="cs-CZ" dirty="0" smtClean="0"/>
              <a:t>Kalkulačka – povinná příloha</a:t>
            </a:r>
          </a:p>
          <a:p>
            <a:pPr marL="457200" indent="-457200">
              <a:buAutoNum type="arabicParenR"/>
            </a:pPr>
            <a:r>
              <a:rPr lang="cs-CZ" dirty="0" smtClean="0"/>
              <a:t>Vyplnění žádosti o podporu v systému IS KP14+na </a:t>
            </a:r>
            <a:r>
              <a:rPr lang="cs-CZ" dirty="0" smtClean="0">
                <a:hlinkClick r:id="rId2"/>
              </a:rPr>
              <a:t>https://mseu.mssf.cz</a:t>
            </a:r>
            <a:endParaRPr lang="cs-CZ" dirty="0" smtClean="0"/>
          </a:p>
          <a:p>
            <a:pPr marL="457200" indent="-457200">
              <a:buAutoNum type="arabicParenR"/>
            </a:pPr>
            <a:r>
              <a:rPr lang="cs-CZ" dirty="0" smtClean="0"/>
              <a:t>Kvalifikovaný certifikát (elektronický podpis)</a:t>
            </a:r>
          </a:p>
          <a:p>
            <a:pPr marL="457200" indent="-457200">
              <a:buAutoNum type="arabicParenR"/>
            </a:pPr>
            <a:r>
              <a:rPr lang="cs-CZ" dirty="0" smtClean="0"/>
              <a:t>Validace subjektu v Registru osob – ROS na </a:t>
            </a:r>
            <a:r>
              <a:rPr lang="cs-CZ" dirty="0" smtClean="0">
                <a:hlinkClick r:id="rId3"/>
              </a:rPr>
              <a:t>https://www.szrcr.cz/</a:t>
            </a:r>
            <a:r>
              <a:rPr lang="cs-CZ" dirty="0" smtClean="0"/>
              <a:t> (do týdne by měla být registrace vyřízena)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Podporované aktivity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49" y="1892968"/>
            <a:ext cx="7886701" cy="4000501"/>
          </a:xfrm>
        </p:spPr>
        <p:txBody>
          <a:bodyPr>
            <a:normAutofit/>
          </a:bodyPr>
          <a:lstStyle/>
          <a:p>
            <a:endParaRPr lang="cs-CZ" dirty="0"/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Personální podpora</a:t>
            </a:r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Osobnostně sociální a profesní rozvoj pedagogů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200" dirty="0">
                <a:latin typeface="+mn-lt"/>
              </a:rPr>
              <a:t>Aktivity rozvíjející ICT</a:t>
            </a:r>
          </a:p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cs-CZ" sz="2200" dirty="0" err="1">
                <a:latin typeface="+mn-lt"/>
              </a:rPr>
              <a:t>Extrakurikulární</a:t>
            </a:r>
            <a:r>
              <a:rPr lang="cs-CZ" sz="2200" dirty="0">
                <a:latin typeface="+mn-lt"/>
              </a:rPr>
              <a:t> a rozvojové aktivity</a:t>
            </a:r>
          </a:p>
          <a:p>
            <a:pPr marL="457200" indent="-457200">
              <a:buAutoNum type="arabicPeriod"/>
            </a:pPr>
            <a:r>
              <a:rPr lang="cs-CZ" sz="2200" dirty="0">
                <a:latin typeface="+mn-lt"/>
              </a:rPr>
              <a:t>Spolupráce s rodiči a veřejností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Konkrétní  aktivity dle typu žadatele viz Příloha č. 3 + společná úvodní a závěrečná ustanovení</a:t>
            </a:r>
          </a:p>
        </p:txBody>
      </p:sp>
    </p:spTree>
    <p:extLst>
      <p:ext uri="{BB962C8B-B14F-4D97-AF65-F5344CB8AC3E}">
        <p14:creationId xmlns="" xmlns:p14="http://schemas.microsoft.com/office/powerpoint/2010/main" val="35335106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Personální podpora – přehled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b="1" dirty="0">
                <a:latin typeface="+mn-lt"/>
              </a:rPr>
              <a:t>Školní asistent: </a:t>
            </a:r>
            <a:r>
              <a:rPr lang="cs-CZ" sz="2200" dirty="0">
                <a:latin typeface="+mn-lt"/>
              </a:rPr>
              <a:t>0,1/měsíc </a:t>
            </a:r>
          </a:p>
          <a:p>
            <a:r>
              <a:rPr lang="cs-CZ" sz="2200" b="1" dirty="0">
                <a:latin typeface="+mn-lt"/>
              </a:rPr>
              <a:t>Školní speciální pedagog: </a:t>
            </a:r>
            <a:r>
              <a:rPr lang="cs-CZ" sz="2200" dirty="0">
                <a:latin typeface="+mn-lt"/>
              </a:rPr>
              <a:t>0,1/měsíc</a:t>
            </a:r>
          </a:p>
          <a:p>
            <a:r>
              <a:rPr lang="cs-CZ" sz="2200" b="1" dirty="0">
                <a:latin typeface="+mn-lt"/>
              </a:rPr>
              <a:t>Školní psycholog: </a:t>
            </a:r>
            <a:r>
              <a:rPr lang="cs-CZ" sz="2200" dirty="0">
                <a:latin typeface="+mn-lt"/>
              </a:rPr>
              <a:t>0,5/měsíc </a:t>
            </a:r>
          </a:p>
          <a:p>
            <a:r>
              <a:rPr lang="cs-CZ" sz="2200" b="1" dirty="0">
                <a:latin typeface="+mn-lt"/>
              </a:rPr>
              <a:t>Sociální pedagog: </a:t>
            </a:r>
            <a:r>
              <a:rPr lang="cs-CZ" sz="2200" dirty="0">
                <a:latin typeface="+mn-lt"/>
              </a:rPr>
              <a:t>0,1/měsíc </a:t>
            </a:r>
          </a:p>
          <a:p>
            <a:r>
              <a:rPr lang="cs-CZ" sz="2200" b="1" dirty="0">
                <a:latin typeface="+mn-lt"/>
              </a:rPr>
              <a:t>Školní kariérový poradce: </a:t>
            </a:r>
            <a:r>
              <a:rPr lang="cs-CZ" sz="2200" dirty="0">
                <a:latin typeface="+mn-lt"/>
              </a:rPr>
              <a:t>0,1/měsíc – ZŠ</a:t>
            </a:r>
          </a:p>
          <a:p>
            <a:r>
              <a:rPr lang="cs-CZ" sz="2200" b="1" dirty="0">
                <a:latin typeface="+mn-lt"/>
              </a:rPr>
              <a:t>Chůva: </a:t>
            </a:r>
            <a:r>
              <a:rPr lang="cs-CZ" sz="2200" dirty="0">
                <a:latin typeface="+mn-lt"/>
              </a:rPr>
              <a:t>0,1/měsíc – MŠ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+mn-lt"/>
              </a:rPr>
              <a:t> kvalifikační </a:t>
            </a:r>
            <a:r>
              <a:rPr lang="cs-CZ" sz="2200" dirty="0">
                <a:latin typeface="+mn-lt"/>
              </a:rPr>
              <a:t>požadavky musí být splněny nejpozději v </a:t>
            </a:r>
            <a:r>
              <a:rPr lang="cs-CZ" sz="2200" dirty="0" smtClean="0">
                <a:latin typeface="+mn-lt"/>
              </a:rPr>
              <a:t>den nástupu</a:t>
            </a:r>
          </a:p>
          <a:p>
            <a:pPr>
              <a:buFont typeface="Arial" pitchFamily="34" charset="0"/>
              <a:buChar char="•"/>
            </a:pPr>
            <a:r>
              <a:rPr lang="cs-CZ" sz="2200" dirty="0" smtClean="0">
                <a:latin typeface="+mn-lt"/>
              </a:rPr>
              <a:t> kontrola počtu hodin související s úvazkem pracovníka dle výše zvoleného úvazku za daný kalendářní měsíc</a:t>
            </a:r>
            <a:endParaRPr lang="cs-CZ" sz="2200" dirty="0">
              <a:latin typeface="+mn-lt"/>
            </a:endParaRPr>
          </a:p>
          <a:p>
            <a:endParaRPr lang="cs-CZ" sz="2400" dirty="0"/>
          </a:p>
          <a:p>
            <a:endParaRPr lang="cs-CZ" sz="2400" dirty="0"/>
          </a:p>
        </p:txBody>
      </p:sp>
    </p:spTree>
    <p:extLst>
      <p:ext uri="{BB962C8B-B14F-4D97-AF65-F5344CB8AC3E}">
        <p14:creationId xmlns="" xmlns:p14="http://schemas.microsoft.com/office/powerpoint/2010/main" val="12427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asistent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ohrožení školním neúspěchem po celou dobu realizace šablon (až do výše 1,0 úvazku školního asistenta)</a:t>
            </a:r>
          </a:p>
          <a:p>
            <a:r>
              <a:rPr lang="cs-CZ" sz="2400" dirty="0">
                <a:latin typeface="+mn-lt"/>
              </a:rPr>
              <a:t>Kvalifikace: jako asistent pedagoga (dle §20, zák. 563/2004 Sb. o PP a </a:t>
            </a:r>
            <a:r>
              <a:rPr lang="cs-CZ" sz="2400" dirty="0" err="1">
                <a:latin typeface="+mn-lt"/>
              </a:rPr>
              <a:t>vyhl</a:t>
            </a:r>
            <a:r>
              <a:rPr lang="cs-CZ" sz="2400" dirty="0">
                <a:latin typeface="+mn-lt"/>
              </a:rPr>
              <a:t>. Č. 317/2005 Sb.), NE rekvalifikační kurz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Poskytuje podporu pedagogům při administrativní a organizační činnosti ve vyučování i mimo něj.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Poskytuje podporu v rodině, spolupracuje s rodiči, …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Pomáhá při rozvoji mimoškolních aktivit, při manipulaci s pomůckami, při soběstačnosti žáka.  </a:t>
            </a:r>
            <a:endParaRPr lang="cs-CZ" sz="2400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Celkové náklady na aktivitu jsou 4 299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pPr marL="342900" indent="-342900">
              <a:buFontTx/>
              <a:buChar char="-"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205147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Školní asistent – využití výjimky v kvalifikaci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Výjimka – školní asistent: </a:t>
            </a:r>
            <a:r>
              <a:rPr lang="cs-CZ" sz="2200" b="1" dirty="0">
                <a:latin typeface="+mn-lt"/>
              </a:rPr>
              <a:t>možnost využít §22 odst</a:t>
            </a:r>
            <a:r>
              <a:rPr lang="cs-CZ" sz="2200" dirty="0">
                <a:latin typeface="+mn-lt"/>
              </a:rPr>
              <a:t>.</a:t>
            </a:r>
            <a:r>
              <a:rPr lang="cs-CZ" sz="2200" b="1" dirty="0">
                <a:latin typeface="+mn-lt"/>
              </a:rPr>
              <a:t> 7 </a:t>
            </a:r>
            <a:r>
              <a:rPr lang="cs-CZ" sz="2200" dirty="0">
                <a:latin typeface="+mn-lt"/>
              </a:rPr>
              <a:t>zákona o </a:t>
            </a:r>
            <a:r>
              <a:rPr lang="cs-CZ" sz="2200" dirty="0" err="1">
                <a:latin typeface="+mn-lt"/>
              </a:rPr>
              <a:t>pg</a:t>
            </a:r>
            <a:r>
              <a:rPr lang="cs-CZ" sz="2200" dirty="0">
                <a:latin typeface="+mn-lt"/>
              </a:rPr>
              <a:t>. pracovnících a jeho výklad ČŠI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skutečná snaha o zaměstnání kvalifikovaného pracovníka</a:t>
            </a:r>
          </a:p>
          <a:p>
            <a:r>
              <a:rPr lang="cs-CZ" sz="2200" dirty="0">
                <a:latin typeface="+mn-lt"/>
              </a:rPr>
              <a:t>      (doložit min. 1 inzerát a min. 1 kontakt na úřad práce) – min. 30 dnů před zaměstnáním nekvalifikovaného</a:t>
            </a:r>
          </a:p>
          <a:p>
            <a:pPr marL="342900" indent="-342900">
              <a:buFontTx/>
              <a:buChar char="-"/>
            </a:pPr>
            <a:r>
              <a:rPr lang="cs-CZ" sz="2200" dirty="0">
                <a:latin typeface="+mn-lt"/>
              </a:rPr>
              <a:t>Nekvalifikovaný pracovník musí získat kvalifikaci do roka od nástupu na danou pozici pro účely výzvy Šablony II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Doložení do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: až spolu s doložením získané kvalifikace </a:t>
            </a:r>
          </a:p>
          <a:p>
            <a:r>
              <a:rPr lang="cs-CZ" sz="2200" dirty="0">
                <a:latin typeface="+mn-lt"/>
              </a:rPr>
              <a:t>Viz Příloha č. 3 – kap. 5.2</a:t>
            </a:r>
          </a:p>
          <a:p>
            <a:endParaRPr lang="cs-CZ" sz="2200" dirty="0"/>
          </a:p>
        </p:txBody>
      </p:sp>
    </p:spTree>
    <p:extLst>
      <p:ext uri="{BB962C8B-B14F-4D97-AF65-F5344CB8AC3E}">
        <p14:creationId xmlns="" xmlns:p14="http://schemas.microsoft.com/office/powerpoint/2010/main" val="8115276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speciální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s potřebou podpůrných opatření prvního stupně po celou dobu realizace šablon (až do výše 1,0 úvazku speciálního pedagoga</a:t>
            </a:r>
            <a:r>
              <a:rPr lang="cs-CZ" sz="2400" dirty="0" smtClean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 smtClean="0"/>
              <a:t>Celkové náklady na aktivitu jsou 6 887 Kč</a:t>
            </a: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Kvalifikace: dle § 18 zákona 563/2004 Sb. o pedagogických pracovnících, a dle vyhlášky č. 317/2005 Sb.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Diagnostikuje SVP žáků, vytváří podmínky pro integraci žáků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Spolupracuje na vytváření Plánů </a:t>
            </a:r>
            <a:r>
              <a:rPr lang="cs-CZ" sz="2400" dirty="0" err="1">
                <a:latin typeface="+mn-lt"/>
              </a:rPr>
              <a:t>pg</a:t>
            </a:r>
            <a:r>
              <a:rPr lang="cs-CZ" sz="2400" dirty="0">
                <a:latin typeface="+mn-lt"/>
              </a:rPr>
              <a:t>. podpory nebo Individuálních vzdělávacích plánů.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16722426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psycholog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0,5/měsíc (pouze 1 psycholog při jakémkoliv úvazku)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3 žáci s potřebou podpůrných opatření prvního stupně po celou dobu realizace šablon (až do výše 1,0 úvazku školního psychologa</a:t>
            </a:r>
            <a:r>
              <a:rPr lang="cs-CZ" sz="2400" dirty="0" smtClean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Celkové náklady na aktivitu jsou 34 435 Kč</a:t>
            </a: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Kvalifikace: dle § 19 zákona 563/2004 Sb. o pedagogických pracovnících, a dle vyhlášky č. 317/2005 Sb.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Diagnostika žáků, poskytování konzultací žákům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Konzultace pro pedagogy, rodiče, spolupráce s jinými zařízeními.</a:t>
            </a:r>
          </a:p>
        </p:txBody>
      </p:sp>
    </p:spTree>
    <p:extLst>
      <p:ext uri="{BB962C8B-B14F-4D97-AF65-F5344CB8AC3E}">
        <p14:creationId xmlns="" xmlns:p14="http://schemas.microsoft.com/office/powerpoint/2010/main" val="7437663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Sociální pedagog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540399"/>
            <a:ext cx="7886700" cy="400367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nepedagogický pracovník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0,1/měsíc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1800" dirty="0" smtClean="0"/>
              <a:t>3 žáci ohrožení školním neúspěchem po celou dobu realizace šablon (až do výše 1,0 úvazku speciálního pedagoga)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l-PL" sz="1800" b="1" dirty="0" smtClean="0"/>
              <a:t>Celkové náklady na aktivitu jsou 5 947 Kč</a:t>
            </a:r>
            <a:endParaRPr lang="cs-CZ" sz="1800" dirty="0" smtClean="0"/>
          </a:p>
          <a:p>
            <a:pPr algn="just"/>
            <a:r>
              <a:rPr lang="cs-CZ" sz="1800" dirty="0" smtClean="0"/>
              <a:t>Kvalifikace: VŠ vzdělání v oblasti sociální pedagogiky nebo VŠ/VOŠ vzdělání v oblasti sociální práce (dle zákona č. 108/2006 Sb. – pozice sociální pracovník).</a:t>
            </a:r>
          </a:p>
          <a:p>
            <a:pPr algn="just"/>
            <a:r>
              <a:rPr lang="cs-CZ" sz="1800" dirty="0" smtClean="0"/>
              <a:t>Činnosti: </a:t>
            </a:r>
          </a:p>
          <a:p>
            <a:pPr marL="342900" indent="-342900" algn="just">
              <a:buFontTx/>
              <a:buChar char="-"/>
            </a:pPr>
            <a:r>
              <a:rPr lang="cs-CZ" sz="1800" dirty="0" smtClean="0"/>
              <a:t>Vytvářet propojení mezi školou a dalšími subjekty (policie, zdravotnické zařízení, obec, …)</a:t>
            </a:r>
          </a:p>
          <a:p>
            <a:pPr marL="342900" indent="-342900" algn="just">
              <a:buFontTx/>
              <a:buChar char="-"/>
            </a:pPr>
            <a:r>
              <a:rPr lang="cs-CZ" sz="1800" dirty="0" smtClean="0"/>
              <a:t>Mediace mezi školou, rodiči, institucemi a pomoc s právními a sociálními otázkami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18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5298361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Chůva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nepedagogický pracovník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0,1/měsíc</a:t>
            </a:r>
            <a:endParaRPr lang="cs-CZ" strike="sngStrike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min. 2 dvouleté děti, které dosáhnou věku 3 let až v 2. pololetí školního roku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Do nabytí účinnosti §5 odst. 6 vyhlášky č. 14/2005 Sb. </a:t>
            </a:r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 smtClean="0"/>
              <a:t>Celkové náklady na aktivitu jsou 3 896 Kč</a:t>
            </a:r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Kvalifikace: min. středoškolské vzdělání v oblasti pedagogiky, zdravotnictví, sociální péče nebo splnění kvalifikačních požadavků dle NSK ( = zkouška) </a:t>
            </a:r>
            <a:r>
              <a:rPr lang="cs-CZ" b="1" dirty="0">
                <a:latin typeface="+mn-lt"/>
              </a:rPr>
              <a:t>Chůva pro děti do zahájení povinné školní docházky</a:t>
            </a:r>
            <a:r>
              <a:rPr lang="cs-CZ" dirty="0">
                <a:latin typeface="+mn-lt"/>
              </a:rPr>
              <a:t> nebo Chůva pro dětské koutky.</a:t>
            </a:r>
          </a:p>
          <a:p>
            <a:r>
              <a:rPr lang="cs-CZ" dirty="0">
                <a:latin typeface="+mn-lt"/>
              </a:rPr>
              <a:t>Činnosti: dopomoc dítěte v denních činnostech, rozvoj dítěte, řešení výchovných problémů, lze doplnit činnostmi bez přítomnosti dětí </a:t>
            </a:r>
          </a:p>
        </p:txBody>
      </p:sp>
    </p:spTree>
    <p:extLst>
      <p:ext uri="{BB962C8B-B14F-4D97-AF65-F5344CB8AC3E}">
        <p14:creationId xmlns="" xmlns:p14="http://schemas.microsoft.com/office/powerpoint/2010/main" val="1467155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Školní kariérový poradce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nepedagogický pracovník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0,1/měsíc</a:t>
            </a:r>
            <a:endParaRPr lang="cs-CZ" sz="2400" strike="sngStrike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není stanovena podmínka pro výběr </a:t>
            </a:r>
            <a:r>
              <a:rPr lang="cs-CZ" sz="2400" dirty="0" smtClean="0">
                <a:latin typeface="+mn-lt"/>
              </a:rPr>
              <a:t>šablony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b="1" dirty="0" smtClean="0"/>
              <a:t>Celkové náklady na aktivitu jsou 6 297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Kvalifikace: stávající pedagogický pracovník dané školy </a:t>
            </a:r>
          </a:p>
          <a:p>
            <a:r>
              <a:rPr lang="cs-CZ" sz="2400" dirty="0">
                <a:latin typeface="+mn-lt"/>
              </a:rPr>
              <a:t>Činnosti: 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Kariérové poradenství, další vzdělávání žáků, identifikace nadání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pro úvazek 0,1 zrealizuje každý měsíc min. 2 individuální setkání s žáky/studenty (vhodné směry vzdělávání, profesní orientace)</a:t>
            </a:r>
          </a:p>
          <a:p>
            <a:pPr marL="342900" indent="-342900">
              <a:buFontTx/>
              <a:buChar char="-"/>
            </a:pPr>
            <a:r>
              <a:rPr lang="cs-CZ" sz="2400" dirty="0">
                <a:latin typeface="+mn-lt"/>
              </a:rPr>
              <a:t>1 setkání s žákem lze nahradit workshopem pro pedagogy/rodiče za účelem získání kompetencí pedagogů/rodičů při identifikaci nadání/potenciálu, nebo za účelem přípravy systému identifikace a podpory nadání</a:t>
            </a:r>
          </a:p>
        </p:txBody>
      </p:sp>
    </p:spTree>
    <p:extLst>
      <p:ext uri="{BB962C8B-B14F-4D97-AF65-F5344CB8AC3E}">
        <p14:creationId xmlns="" xmlns:p14="http://schemas.microsoft.com/office/powerpoint/2010/main" val="3276472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dokumentace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Výzva č. 02_20_080:  pro oprávněné žadatele v MRR (13 krajů)</a:t>
            </a:r>
          </a:p>
          <a:p>
            <a:r>
              <a:rPr lang="cs-CZ" sz="2200" dirty="0" smtClean="0">
                <a:latin typeface="+mn-lt"/>
              </a:rPr>
              <a:t>Výzva č. 02_20_081:  pro oprávněné žadatele v VRR (Praha)</a:t>
            </a:r>
          </a:p>
          <a:p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500" dirty="0">
                <a:latin typeface="+mn-lt"/>
              </a:rPr>
              <a:t>Příloha č. 1: Indikátory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500" dirty="0">
                <a:latin typeface="+mn-lt"/>
              </a:rPr>
              <a:t>Příloha č. 2: Hodnoticí kritéria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500" dirty="0">
                <a:latin typeface="+mn-lt"/>
              </a:rPr>
              <a:t>Příloha č. 3: Přehled šablon a jejich věcný výklad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500" dirty="0">
                <a:latin typeface="+mn-lt"/>
              </a:rPr>
              <a:t>Příloha č. 4: Seznam příloh k žádosti o podporu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500" dirty="0">
                <a:latin typeface="+mn-lt"/>
              </a:rPr>
              <a:t>Kalkulačka indikátorů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500" dirty="0">
                <a:latin typeface="+mn-lt"/>
              </a:rPr>
              <a:t>Pravidla pro žadatele a příjemce zjednodušených projektů, verze 3 + Metodický dopis č. 2 k </a:t>
            </a:r>
            <a:r>
              <a:rPr lang="cs-CZ" sz="1500" dirty="0" err="1">
                <a:latin typeface="+mn-lt"/>
              </a:rPr>
              <a:t>PpŽP</a:t>
            </a:r>
            <a:r>
              <a:rPr lang="cs-CZ" sz="1500" dirty="0">
                <a:latin typeface="+mn-lt"/>
              </a:rPr>
              <a:t> </a:t>
            </a:r>
            <a:r>
              <a:rPr lang="cs-CZ" sz="1500" dirty="0" smtClean="0">
                <a:latin typeface="+mn-lt"/>
              </a:rPr>
              <a:t>ZP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600" dirty="0" smtClean="0">
                <a:hlinkClick r:id="rId3"/>
              </a:rPr>
              <a:t>https://www.znojemskevinarstvi.cz/projekty-mas/animace-skol/vyzva-sablony-iii</a:t>
            </a:r>
            <a:endParaRPr lang="cs-CZ" sz="1500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952744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Pracovní neschopnost (PN) a ošetřování člena rodiny (OČR) v personálních šablonách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sz="2200" dirty="0">
                <a:latin typeface="+mn-lt"/>
              </a:rPr>
              <a:t>Výstupem je vždy měsíc práce v určité výši úvazku, kdy se do výstupu započítává i PN při splnění obou těchto podmínek: </a:t>
            </a:r>
          </a:p>
          <a:p>
            <a:r>
              <a:rPr lang="cs-CZ" sz="2200" dirty="0">
                <a:latin typeface="+mn-lt"/>
              </a:rPr>
              <a:t>1. PN nesmí v rámci vykazovaného měsíce přesáhnout 14 kalendářních dnů. </a:t>
            </a:r>
          </a:p>
          <a:p>
            <a:r>
              <a:rPr lang="cs-CZ" sz="2200" dirty="0">
                <a:latin typeface="+mn-lt"/>
              </a:rPr>
              <a:t>2. Ve vykazovaném měsíci nesmí zaměstnanci vzniknout nebo trvat nárok na dávku nemocenského pojištění (tzv. nemocenské). Nemocenské náleží pojištěncům od 15. kalendářního dne trvání PN. 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Toto se netýká OČR - v případě OČR není nikdy naplněna podmínka č. 2. Při OČR vzniká nárok na dávku nemocenského pojištění (tzv. ošetřovné) od prvního dne trvání OČR.</a:t>
            </a:r>
            <a:endParaRPr lang="cs-CZ" sz="2200" dirty="0">
              <a:latin typeface="+mn-lt"/>
              <a:cs typeface="Calibri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8320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PN a OČR – možnosti řešení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69900" indent="-457200">
              <a:lnSpc>
                <a:spcPct val="100000"/>
              </a:lnSpc>
              <a:buAutoNum type="arabicPeriod"/>
              <a:tabLst>
                <a:tab pos="196850" algn="l"/>
              </a:tabLst>
            </a:pPr>
            <a:r>
              <a:rPr lang="cs-CZ" sz="2200" b="1" dirty="0">
                <a:latin typeface="+mn-lt"/>
              </a:rPr>
              <a:t>Zastoupení</a:t>
            </a:r>
            <a:r>
              <a:rPr lang="cs-CZ" sz="2200" dirty="0">
                <a:latin typeface="+mn-lt"/>
              </a:rPr>
              <a:t> jiným pracovníkem na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splnění kvalifikačních požadavků, uzavření smlouvy/DPČ/DPP</a:t>
            </a:r>
          </a:p>
          <a:p>
            <a:pPr marL="12700">
              <a:lnSpc>
                <a:spcPct val="100000"/>
              </a:lnSpc>
              <a:buClr>
                <a:srgbClr val="428F9B"/>
              </a:buClr>
              <a:tabLst>
                <a:tab pos="196850" algn="l"/>
              </a:tabLst>
            </a:pPr>
            <a:r>
              <a:rPr lang="cs-CZ" sz="2200" b="1" dirty="0">
                <a:latin typeface="+mn-lt"/>
                <a:cs typeface="Calibri Light"/>
              </a:rPr>
              <a:t>2</a:t>
            </a:r>
            <a:r>
              <a:rPr lang="cs-CZ" sz="2200" dirty="0">
                <a:latin typeface="+mn-lt"/>
                <a:cs typeface="Calibri Light"/>
              </a:rPr>
              <a:t>.    </a:t>
            </a:r>
            <a:r>
              <a:rPr lang="cs-CZ" sz="2200" b="1" dirty="0">
                <a:latin typeface="+mn-lt"/>
                <a:cs typeface="Calibri Light"/>
              </a:rPr>
              <a:t>Náhrada celého měsíce</a:t>
            </a:r>
            <a:r>
              <a:rPr lang="cs-CZ" sz="2200" dirty="0">
                <a:latin typeface="+mn-lt"/>
                <a:cs typeface="Calibri Light"/>
              </a:rPr>
              <a:t> chybějícím pracovníkem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úprava smlouvy/DPČ/DPP</a:t>
            </a:r>
          </a:p>
          <a:p>
            <a:pPr marL="469900" indent="-457200">
              <a:lnSpc>
                <a:spcPct val="100000"/>
              </a:lnSpc>
              <a:buAutoNum type="arabicPeriod" startAt="3"/>
              <a:tabLst>
                <a:tab pos="196850" algn="l"/>
              </a:tabLst>
            </a:pPr>
            <a:r>
              <a:rPr lang="cs-CZ" sz="2200" b="1" dirty="0">
                <a:latin typeface="+mn-lt"/>
                <a:cs typeface="Calibri Light"/>
              </a:rPr>
              <a:t>Snížení vykazované splněné šablony </a:t>
            </a:r>
            <a:r>
              <a:rPr lang="cs-CZ" sz="2200" dirty="0">
                <a:latin typeface="+mn-lt"/>
                <a:cs typeface="Calibri Light"/>
              </a:rPr>
              <a:t>o dny nepřítomnosti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r>
              <a:rPr lang="cs-CZ" sz="2200" dirty="0">
                <a:latin typeface="+mn-lt"/>
                <a:cs typeface="Calibri Light"/>
              </a:rPr>
              <a:t>dle Kalkulačky indikátorů </a:t>
            </a:r>
            <a:r>
              <a:rPr lang="cs-CZ" sz="2200" dirty="0" err="1">
                <a:latin typeface="+mn-lt"/>
                <a:cs typeface="Calibri Light"/>
              </a:rPr>
              <a:t>ZoR</a:t>
            </a:r>
            <a:r>
              <a:rPr lang="cs-CZ" sz="2200" dirty="0">
                <a:latin typeface="+mn-lt"/>
                <a:cs typeface="Calibri Light"/>
              </a:rPr>
              <a:t> </a:t>
            </a:r>
          </a:p>
          <a:p>
            <a:pPr marL="355600" indent="-342900">
              <a:lnSpc>
                <a:spcPct val="100000"/>
              </a:lnSpc>
              <a:buClr>
                <a:srgbClr val="428F9B"/>
              </a:buClr>
              <a:buFontTx/>
              <a:buChar char="-"/>
              <a:tabLst>
                <a:tab pos="196850" algn="l"/>
              </a:tabLst>
            </a:pPr>
            <a:endParaRPr lang="cs-CZ" sz="2200" dirty="0">
              <a:latin typeface="+mn-lt"/>
              <a:cs typeface="Calibri Light"/>
            </a:endParaRPr>
          </a:p>
          <a:p>
            <a:r>
              <a:rPr lang="cs-CZ" sz="2200" dirty="0">
                <a:latin typeface="+mn-lt"/>
              </a:rPr>
              <a:t>Viz Přehled šablon a jejich věcný výklad – kap. 5.2</a:t>
            </a:r>
          </a:p>
        </p:txBody>
      </p:sp>
    </p:spTree>
    <p:extLst>
      <p:ext uri="{BB962C8B-B14F-4D97-AF65-F5344CB8AC3E}">
        <p14:creationId xmlns="" xmlns:p14="http://schemas.microsoft.com/office/powerpoint/2010/main" val="1258982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Tandemová výuka (20 hodin)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pedagog nebo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pedagog jiné školy/školského zařízení  nebo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+ student 4. či 5. ročníku fakult připravující budoucí pedagogické pracovníky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20 hodin pro každého pedagoga: 10 hodin výuky a 10 hodin přípravy/reflexe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oblasti pro tandemovou výuku: rozvoj klíčových </a:t>
            </a:r>
            <a:r>
              <a:rPr lang="cs-CZ" sz="2400" dirty="0" smtClean="0">
                <a:latin typeface="+mn-lt"/>
              </a:rPr>
              <a:t>kompetencí. </a:t>
            </a:r>
            <a:r>
              <a:rPr lang="cs-CZ" sz="2400" dirty="0" err="1" smtClean="0">
                <a:latin typeface="+mn-lt"/>
              </a:rPr>
              <a:t>Např</a:t>
            </a:r>
            <a:r>
              <a:rPr lang="cs-CZ" sz="2400" dirty="0" smtClean="0">
                <a:latin typeface="+mn-lt"/>
              </a:rPr>
              <a:t>: komunikace mateřském nebo cizím jazyce, matematická gramotnost, práce s digitálními technologiemi a další..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l-PL" sz="1600" b="1" dirty="0" smtClean="0"/>
              <a:t> Celkové náklady na aktivitu jsou 9 690 Kč 	</a:t>
            </a:r>
          </a:p>
          <a:p>
            <a:pPr>
              <a:buFont typeface="Arial" pitchFamily="34" charset="0"/>
              <a:buChar char="•"/>
            </a:pPr>
            <a:r>
              <a:rPr lang="pl-PL" sz="1600" b="1" dirty="0" smtClean="0"/>
              <a:t> Celkové náklady na jednotku výstupu jsou 969 Kč</a:t>
            </a: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1 hodina výuky = 45 </a:t>
            </a:r>
            <a:r>
              <a:rPr lang="cs-CZ" sz="2400" dirty="0" smtClean="0">
                <a:latin typeface="+mn-lt"/>
              </a:rPr>
              <a:t>minut (uvádět do záznamu)</a:t>
            </a: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1 hodina přípravy = 60 minut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628788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Sdílení zkušeností </a:t>
            </a:r>
            <a:r>
              <a:rPr lang="cs-CZ" dirty="0" err="1"/>
              <a:t>pg</a:t>
            </a:r>
            <a:r>
              <a:rPr lang="cs-CZ" dirty="0"/>
              <a:t>. prostřednictvím návštěv </a:t>
            </a:r>
            <a:br>
              <a:rPr lang="cs-CZ" dirty="0"/>
            </a:br>
            <a:r>
              <a:rPr lang="cs-CZ" dirty="0"/>
              <a:t>(8 hodin)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vysílající škola a hostitelská škola/školské zařízení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8 hod. vzdělávání pedagoga školy </a:t>
            </a:r>
          </a:p>
          <a:p>
            <a:r>
              <a:rPr lang="cs-CZ" sz="2200" dirty="0">
                <a:latin typeface="+mn-lt"/>
              </a:rPr>
              <a:t>= 1 návštěva v celkové délce 4 hodin</a:t>
            </a:r>
          </a:p>
          <a:p>
            <a:r>
              <a:rPr lang="cs-CZ" sz="2200" dirty="0">
                <a:latin typeface="+mn-lt"/>
              </a:rPr>
              <a:t>+   4 hodiny na přípravu a vyhodnocení </a:t>
            </a:r>
          </a:p>
          <a:p>
            <a:r>
              <a:rPr lang="cs-CZ" sz="2200" dirty="0">
                <a:latin typeface="+mn-lt"/>
              </a:rPr>
              <a:t>+  navíc: pedagog z vysílající školy zajistí interní sdílení zkušeností pro pedagogy ze své </a:t>
            </a:r>
            <a:r>
              <a:rPr lang="cs-CZ" sz="2200" dirty="0" smtClean="0">
                <a:latin typeface="+mn-lt"/>
              </a:rPr>
              <a:t>školy</a:t>
            </a:r>
          </a:p>
          <a:p>
            <a:endParaRPr lang="cs-CZ" sz="2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/>
              <a:t> Návštěva (návštěvy) v hostitelské škole se koná během běžné pracovní doby obou pedagogů tak, aby se pedagog mohl inspirovat tím, jak se dané aktivity realizují v běžném provozu školy/školského zařízení. </a:t>
            </a:r>
            <a:endParaRPr lang="cs-CZ" sz="2200" dirty="0" smtClean="0">
              <a:latin typeface="+mn-lt"/>
            </a:endParaRPr>
          </a:p>
          <a:p>
            <a:endParaRPr lang="cs-CZ" sz="22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pl-PL" sz="2400" b="1" dirty="0" smtClean="0"/>
              <a:t> Celkové náklady na aktivitu jsou 5 290 Kč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1 hodina = 60 minut</a:t>
            </a:r>
          </a:p>
        </p:txBody>
      </p:sp>
    </p:spTree>
    <p:extLst>
      <p:ext uri="{BB962C8B-B14F-4D97-AF65-F5344CB8AC3E}">
        <p14:creationId xmlns="" xmlns:p14="http://schemas.microsoft.com/office/powerpoint/2010/main" val="2612753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Zahraniční stáže pedagogických pracovníků </a:t>
            </a:r>
            <a:br>
              <a:rPr lang="cs-CZ" dirty="0"/>
            </a:br>
            <a:r>
              <a:rPr lang="cs-CZ" dirty="0"/>
              <a:t>(30 – 120+ hodin)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vysílající škola a hostitelská škola/školské zařízení/vysoká š.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Cíl: vzdělávání pedagoga v délce 5 – 20 dní v průměru po 6 hodinách (tj. min. 30 hodin)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Zaměření: sdílení příkladů dobré praxe ve společném vzdělávání, rozvoj pedagogických kompetencí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 rámci stáže: lze absolvovat kurz/seminář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 jednotka = 1 den stáže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Stáže je třeba zadat do Kalkulačky indikátorů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 IS KP 14+: počet jednotek = celková </a:t>
            </a:r>
            <a:r>
              <a:rPr lang="cs-CZ" sz="2200" dirty="0" err="1">
                <a:latin typeface="+mn-lt"/>
              </a:rPr>
              <a:t>fin</a:t>
            </a:r>
            <a:r>
              <a:rPr lang="cs-CZ" sz="2200" dirty="0">
                <a:latin typeface="+mn-lt"/>
              </a:rPr>
              <a:t>. výše </a:t>
            </a:r>
            <a:r>
              <a:rPr lang="cs-CZ" sz="2200" dirty="0" smtClean="0">
                <a:latin typeface="+mn-lt"/>
              </a:rPr>
              <a:t>stáží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b="1" dirty="0" smtClean="0"/>
              <a:t>Celkové náklady na aktivitu	celkové náklady (fixní + variabilní náklady) dle zvolené délky a destinace stáže	</a:t>
            </a:r>
          </a:p>
          <a:p>
            <a:pPr marL="342900" indent="-342900"/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>
              <a:latin typeface="+mn-lt"/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376736262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Zahraniční stáže pedagogických pracovníků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Výstup: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Zpráva ze stáže + potvrzení o zaměstnání pedagoga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Smlouva/dohoda o stáži mezi vysílající a hostitelskou školou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Cestovní příkaz (pro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Materiál pro sdílení zkušeností s kolegy (kontrola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Fotodokumentace (pro kontrolu na místě)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Čestné prohlášení, že stáž nebyla podpořena z jiných zdrojů</a:t>
            </a:r>
          </a:p>
          <a:p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Změny ve stážích = změny podstatné bez dodatku nebo změny nepodstatné, viz specifikace šablony.</a:t>
            </a:r>
          </a:p>
        </p:txBody>
      </p:sp>
    </p:spTree>
    <p:extLst>
      <p:ext uri="{BB962C8B-B14F-4D97-AF65-F5344CB8AC3E}">
        <p14:creationId xmlns="" xmlns:p14="http://schemas.microsoft.com/office/powerpoint/2010/main" val="412871475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Využití ICT ve vzdělávání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825626"/>
            <a:ext cx="7992836" cy="4575174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Cíl: </a:t>
            </a:r>
            <a:r>
              <a:rPr lang="cs-CZ" sz="2200" u="sng" dirty="0">
                <a:latin typeface="+mn-lt"/>
              </a:rPr>
              <a:t>využívání nových výukových metod v běžné výuce</a:t>
            </a:r>
            <a:r>
              <a:rPr lang="cs-CZ" sz="2200" dirty="0">
                <a:latin typeface="+mn-lt"/>
              </a:rPr>
              <a:t> s využitím ICT (= </a:t>
            </a:r>
            <a:r>
              <a:rPr lang="cs-CZ" sz="2200" u="sng" dirty="0">
                <a:latin typeface="+mn-lt"/>
              </a:rPr>
              <a:t>notebooky a tablety</a:t>
            </a:r>
            <a:r>
              <a:rPr lang="cs-CZ" sz="22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16/32/48/64 hodin výuky =  min. 16/32/48/64 týdnů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 šablona = 10 dětí/žáků/účastníků (min. 3 ohrožení školním neúspěchem) = 10 mobilních zařízení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výuka pravidelně každý týden (1h/1týden), </a:t>
            </a:r>
            <a:r>
              <a:rPr lang="cs-CZ" sz="2200" dirty="0" smtClean="0">
                <a:latin typeface="+mn-lt"/>
              </a:rPr>
              <a:t>lze i 2h/týden v rámci náhrady</a:t>
            </a: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každý zapojený pedagog = výuka min. 1 hodina s expertem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max. v hodnotě poloviny max. výše dotace pro 1 subjekt</a:t>
            </a:r>
          </a:p>
        </p:txBody>
      </p:sp>
    </p:spTree>
    <p:extLst>
      <p:ext uri="{BB962C8B-B14F-4D97-AF65-F5344CB8AC3E}">
        <p14:creationId xmlns="" xmlns:p14="http://schemas.microsoft.com/office/powerpoint/2010/main" val="415757697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Využití ICT ve vzdělávání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smtClean="0"/>
              <a:t>Celkové náklady na aktivitu v Kč – varianta a) 	128 000 	</a:t>
            </a:r>
          </a:p>
          <a:p>
            <a:r>
              <a:rPr lang="cs-CZ" b="1" dirty="0" smtClean="0"/>
              <a:t>Celkové náklady na aktivitu v Kč – varianta b) 	96 000 	</a:t>
            </a:r>
          </a:p>
          <a:p>
            <a:r>
              <a:rPr lang="cs-CZ" b="1" dirty="0" smtClean="0"/>
              <a:t>Celkové náklady na aktivitu v Kč – varianta c) 	64 000 	</a:t>
            </a:r>
          </a:p>
          <a:p>
            <a:r>
              <a:rPr lang="cs-CZ" b="1" dirty="0" smtClean="0"/>
              <a:t>Celkové náklady na aktivitu v Kč – varianta d) 	32 000 	</a:t>
            </a:r>
          </a:p>
          <a:p>
            <a:r>
              <a:rPr lang="pl-PL" b="1" dirty="0" smtClean="0"/>
              <a:t>Celkové náklady na jednotku výstupu v Kč 		2 000 	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Projektový den ve výuce (povinná šablona)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Varianty: polytechnické vzdělávání, environmentální vzdělávání, podpora podnikavosti, kreativity a logického myšlení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pedagog a odborník z praxe naplánují a zrealizují projektový den ve škole nebo v jejím blízkém okolí v délce 4 vyučovacích hodin – v rámci běžné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projektové vzdělávání = vedení dětí/žáků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výběr odborníka: v kompetenci ředitele školy (osoba z praxe)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1 odborník = skupina </a:t>
            </a:r>
            <a:r>
              <a:rPr lang="cs-CZ" sz="2400" b="1" dirty="0"/>
              <a:t>max. 30 dětí/žáků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lze využít i připravených programů – příprava s odborníkem: vhodnost pro cílovou skupinu/modifikace </a:t>
            </a:r>
            <a:r>
              <a:rPr lang="cs-CZ" sz="2400" dirty="0" smtClean="0"/>
              <a:t>programu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Celkové náklady na aktivitu jsou 5 256 Kč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400" dirty="0"/>
          </a:p>
          <a:p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764557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Projektový den mimo školu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pedagog a odborník z praxe naplánují a zrealizují projektový den pro skupinu 10 dětí/žáků (min. 3 ohroženi školním neúspěchem) v délce 4 vyučovacích hodin v rámci běžné výuky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cestovní vzdálenost min. 10 km od místa školy – dle kalkulátoru: </a:t>
            </a:r>
            <a:r>
              <a:rPr lang="cs-CZ" sz="4200" dirty="0">
                <a:latin typeface="+mn-lt"/>
                <a:hlinkClick r:id="rId3"/>
              </a:rPr>
              <a:t>http://ec.europa.eu/programmes/erasmus-plus/resources/distance-calculator_cs</a:t>
            </a:r>
            <a:endParaRPr lang="cs-CZ" sz="4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projektové vzdělávání = vedení dětí/žáků k samostatnému zpracování úkolů/řešení problémů, vzájemné spolupráci a odpovědnosti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výběr odborníka: v kompetenci ředitele školy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/>
              <a:t>lze využít i připravených programů – příprava s odborníkem: vhodnost pro cílovou skupinu/modifikace programu</a:t>
            </a:r>
            <a:endParaRPr lang="cs-CZ" sz="4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dirty="0">
                <a:latin typeface="+mn-lt"/>
              </a:rPr>
              <a:t>po skončení aktivity: interní sdílení zkušeností ve škole pro ostatní </a:t>
            </a:r>
            <a:r>
              <a:rPr lang="cs-CZ" sz="4200" dirty="0" smtClean="0">
                <a:latin typeface="+mn-lt"/>
              </a:rPr>
              <a:t>pedagogy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4200" b="1" dirty="0" smtClean="0">
                <a:latin typeface="+mn-lt"/>
              </a:rPr>
              <a:t>Náklady na aktivitu jsou 6279 Kč</a:t>
            </a:r>
            <a:endParaRPr lang="cs-CZ" sz="4200" dirty="0" smtClean="0">
              <a:latin typeface="+mn-lt"/>
            </a:endParaRPr>
          </a:p>
          <a:p>
            <a:endParaRPr lang="cs-CZ" sz="4000" dirty="0" smtClean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4000" dirty="0">
              <a:solidFill>
                <a:srgbClr val="FF0000"/>
              </a:solidFill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 smtClean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  <a:p>
            <a:endParaRPr lang="cs-CZ" dirty="0">
              <a:solidFill>
                <a:srgbClr val="FF000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extLst>
      <p:ext uri="{BB962C8B-B14F-4D97-AF65-F5344CB8AC3E}">
        <p14:creationId xmlns="" xmlns:p14="http://schemas.microsoft.com/office/powerpoint/2010/main" val="28845750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Základní dokumentace</a:t>
            </a:r>
            <a:endParaRPr lang="cs-CZ" dirty="0"/>
          </a:p>
        </p:txBody>
      </p:sp>
      <p:pic>
        <p:nvPicPr>
          <p:cNvPr id="3077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b="427"/>
          <a:stretch>
            <a:fillRect/>
          </a:stretch>
        </p:blipFill>
        <p:spPr bwMode="auto">
          <a:xfrm>
            <a:off x="799693" y="1825625"/>
            <a:ext cx="7544614" cy="3986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Šipka dolů 12"/>
          <p:cNvSpPr/>
          <p:nvPr/>
        </p:nvSpPr>
        <p:spPr>
          <a:xfrm rot="13965394">
            <a:off x="2191464" y="1932935"/>
            <a:ext cx="606729" cy="708652"/>
          </a:xfrm>
          <a:prstGeom prst="downArrow">
            <a:avLst>
              <a:gd name="adj1" fmla="val 29970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14" name="Šipka dolů 13"/>
          <p:cNvSpPr/>
          <p:nvPr/>
        </p:nvSpPr>
        <p:spPr>
          <a:xfrm rot="5400000">
            <a:off x="1752611" y="3974356"/>
            <a:ext cx="347925" cy="453784"/>
          </a:xfrm>
          <a:prstGeom prst="downArrow">
            <a:avLst>
              <a:gd name="adj1" fmla="val 58716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Šipka dolů 5"/>
          <p:cNvSpPr/>
          <p:nvPr/>
        </p:nvSpPr>
        <p:spPr>
          <a:xfrm rot="5400000">
            <a:off x="1778887" y="4778399"/>
            <a:ext cx="347925" cy="453784"/>
          </a:xfrm>
          <a:prstGeom prst="downArrow">
            <a:avLst>
              <a:gd name="adj1" fmla="val 58716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Šipka dolů 6"/>
          <p:cNvSpPr/>
          <p:nvPr/>
        </p:nvSpPr>
        <p:spPr>
          <a:xfrm rot="5400000">
            <a:off x="2104707" y="5419529"/>
            <a:ext cx="347925" cy="453784"/>
          </a:xfrm>
          <a:prstGeom prst="downArrow">
            <a:avLst>
              <a:gd name="adj1" fmla="val 58716"/>
              <a:gd name="adj2" fmla="val 50000"/>
            </a:avLst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Klub pro žáky ZŠ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mimoškolní aktivita 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varianty: klub čtenářský, zábavné logiky a deskových her, komunikace v cizím jazyce, badatelský, občanského vzdělávání a demokratického myšlení, ICT (lze i exkurze)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min. 6 žáků, ze kterých musí být min. 2 ohroženi školním neúspěchem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minimálně 16 schůzek v délce 90 minut (zpravidla 1x týdně) v době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Vedoucí: </a:t>
            </a:r>
            <a:r>
              <a:rPr lang="cs-CZ" sz="2400" b="1" dirty="0"/>
              <a:t>pedagogický pracovník, který bude určen pro vedení klubu</a:t>
            </a:r>
            <a:r>
              <a:rPr lang="cs-CZ" sz="2400" dirty="0"/>
              <a:t> (+ student 4. – 5. ročníků </a:t>
            </a:r>
            <a:r>
              <a:rPr lang="cs-CZ" sz="2400" dirty="0" err="1"/>
              <a:t>pg</a:t>
            </a:r>
            <a:r>
              <a:rPr lang="cs-CZ" sz="2400" dirty="0"/>
              <a:t>. fakult</a:t>
            </a:r>
            <a:r>
              <a:rPr lang="cs-CZ" sz="240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Celkové náklady na aktivitu jsou 21 164 Kč</a:t>
            </a:r>
          </a:p>
        </p:txBody>
      </p:sp>
    </p:spTree>
    <p:extLst>
      <p:ext uri="{BB962C8B-B14F-4D97-AF65-F5344CB8AC3E}">
        <p14:creationId xmlns="" xmlns:p14="http://schemas.microsoft.com/office/powerpoint/2010/main" val="342976994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Doučování žáků ZŠ ohrožených školním neúspěchem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pro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doučování min. 3 žáků ohrožených školním neúspěchem v rozsahu 16 hodin (1x týdně) v 5 po sobě jdoucích měsících, ve kterých probíhá výuka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průměrná návštěvnost aktivity 75%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/>
              <a:t>Vedoucí: </a:t>
            </a:r>
            <a:r>
              <a:rPr lang="cs-CZ" sz="2400" b="1" dirty="0"/>
              <a:t>pedagogický pracovník, který bude určen pro vedení doučování</a:t>
            </a:r>
            <a:r>
              <a:rPr lang="cs-CZ" sz="2400" dirty="0"/>
              <a:t> (+ student 4. – 5. ročníků </a:t>
            </a:r>
            <a:r>
              <a:rPr lang="cs-CZ" sz="2400" dirty="0" err="1"/>
              <a:t>pg</a:t>
            </a:r>
            <a:r>
              <a:rPr lang="cs-CZ" sz="2400" dirty="0"/>
              <a:t>. fakult)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l-PL" sz="2400" b="1" dirty="0" smtClean="0"/>
              <a:t>Celkové náklady na aktivitu jsou 10 582 Kč</a:t>
            </a:r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1 hodina doučování = 60 minut, hodinu doučování nelze rozdělit</a:t>
            </a:r>
          </a:p>
        </p:txBody>
      </p:sp>
    </p:spTree>
    <p:extLst>
      <p:ext uri="{BB962C8B-B14F-4D97-AF65-F5344CB8AC3E}">
        <p14:creationId xmlns="" xmlns:p14="http://schemas.microsoft.com/office/powerpoint/2010/main" val="41726373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/>
              <a:t>Odborně zaměřená tematická setkávání s rodiči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pro MŠ, ZŠ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účast externího odborníka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12 hodin v průběhu realizace projektu  ve skupině min. 8 rodičů (zákonných zástupců) – mohou se obměňovat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max. 6 hodin lze proměnit v komunitně osvětová setkávání (ve skupině min. 8 osob z veřejnosti) = aktivita mimo vyučování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1800" dirty="0">
                <a:latin typeface="+mn-lt"/>
              </a:rPr>
              <a:t>zaměření setkání např.:</a:t>
            </a:r>
          </a:p>
          <a:p>
            <a:r>
              <a:rPr lang="cs-CZ" sz="1800" dirty="0">
                <a:latin typeface="+mn-lt"/>
              </a:rPr>
              <a:t>-    školní připravenost, emoční a sociální zralost (zvláště MŠ)</a:t>
            </a:r>
          </a:p>
          <a:p>
            <a:pPr marL="342900" indent="-342900">
              <a:buFontTx/>
              <a:buChar char="-"/>
            </a:pPr>
            <a:r>
              <a:rPr lang="cs-CZ" sz="1800" dirty="0">
                <a:latin typeface="+mn-lt"/>
              </a:rPr>
              <a:t>styly učení, motivaci k učení, formy hodnocení</a:t>
            </a:r>
          </a:p>
          <a:p>
            <a:pPr marL="342900" indent="-342900">
              <a:buFontTx/>
              <a:buChar char="-"/>
            </a:pPr>
            <a:r>
              <a:rPr lang="cs-CZ" sz="1800" dirty="0">
                <a:latin typeface="+mn-lt"/>
              </a:rPr>
              <a:t>klíčové kompetence a jejich význam pro život, využití </a:t>
            </a:r>
            <a:r>
              <a:rPr lang="cs-CZ" sz="1800" dirty="0" smtClean="0">
                <a:latin typeface="+mn-lt"/>
              </a:rPr>
              <a:t>talentu</a:t>
            </a:r>
          </a:p>
          <a:p>
            <a:r>
              <a:rPr lang="pl-PL" sz="1800" b="1" dirty="0" smtClean="0"/>
              <a:t>Celkové náklady na aktivitu jsou 26 868 Kč</a:t>
            </a:r>
          </a:p>
          <a:p>
            <a:r>
              <a:rPr lang="pl-PL" sz="1800" b="1" dirty="0" smtClean="0"/>
              <a:t>Celkové náklady na jednotku výstupu jsou 4 478 Kč</a:t>
            </a:r>
          </a:p>
          <a:p>
            <a:pPr marL="342900" indent="-342900">
              <a:buFontTx/>
              <a:buChar char="-"/>
            </a:pPr>
            <a:endParaRPr lang="cs-CZ" sz="1800" dirty="0" smtClean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0237350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Indikátory</a:t>
            </a:r>
          </a:p>
        </p:txBody>
      </p:sp>
    </p:spTree>
    <p:extLst>
      <p:ext uri="{BB962C8B-B14F-4D97-AF65-F5344CB8AC3E}">
        <p14:creationId xmlns="" xmlns:p14="http://schemas.microsoft.com/office/powerpoint/2010/main" val="13131261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Indikátory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Každý projekt má cíl a šablony mají za cíl rozvíjet oblasti, které si určí školy.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Indikátory slouží pro </a:t>
            </a:r>
            <a:r>
              <a:rPr lang="cs-CZ" b="1" dirty="0" smtClean="0"/>
              <a:t>monitorování průběhu a výsledku realizace projektů</a:t>
            </a:r>
            <a:r>
              <a:rPr lang="cs-CZ" dirty="0" smtClean="0"/>
              <a:t>, specifických cílů a prioritních os programu vzhledem ke stanoveným cílům.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V rámci projektu se sledují </a:t>
            </a:r>
            <a:r>
              <a:rPr lang="cs-CZ" b="1" dirty="0" smtClean="0"/>
              <a:t>výstupové a výsledkové </a:t>
            </a:r>
            <a:r>
              <a:rPr lang="cs-CZ" dirty="0" smtClean="0"/>
              <a:t>indikátory.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Ke každé aktivitě (šabloně) je přiřazen </a:t>
            </a:r>
            <a:r>
              <a:rPr lang="cs-CZ" b="1" dirty="0" smtClean="0"/>
              <a:t>výstupový indikátor</a:t>
            </a:r>
            <a:r>
              <a:rPr lang="cs-CZ" dirty="0" smtClean="0"/>
              <a:t>, včetně plánované cílové hodnoty (například u sdílení je cílová hodnota 2 pedagogové pro jednu šablonu).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Výsledkový indikátor se váže k projektu jako celku a slouží k prokázání, zda bylo dosaženo cíle projektu.</a:t>
            </a: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000501"/>
          </a:xfrm>
        </p:spPr>
        <p:txBody>
          <a:bodyPr>
            <a:normAutofit lnSpcReduction="10000"/>
          </a:bodyPr>
          <a:lstStyle/>
          <a:p>
            <a:r>
              <a:rPr lang="cs-CZ" dirty="0"/>
              <a:t>Naplnění výstupových indikátorů:</a:t>
            </a:r>
          </a:p>
          <a:p>
            <a:r>
              <a:rPr lang="cs-CZ" b="1" dirty="0"/>
              <a:t>5 05 01 </a:t>
            </a:r>
            <a:r>
              <a:rPr lang="cs-CZ" dirty="0"/>
              <a:t>Počet podpůrných personálních opatření</a:t>
            </a:r>
          </a:p>
          <a:p>
            <a:r>
              <a:rPr lang="cs-CZ" b="1" dirty="0"/>
              <a:t>5 26 02 </a:t>
            </a:r>
            <a:r>
              <a:rPr lang="cs-CZ" dirty="0"/>
              <a:t>Počet platforem pro odborná tematická setkávání </a:t>
            </a:r>
          </a:p>
          <a:p>
            <a:r>
              <a:rPr lang="cs-CZ" b="1" dirty="0"/>
              <a:t>5 12 12 </a:t>
            </a:r>
            <a:r>
              <a:rPr lang="cs-CZ" dirty="0"/>
              <a:t>Počet rozvojových aktivit vedoucích k rozvoji kompetencí </a:t>
            </a:r>
          </a:p>
          <a:p>
            <a:r>
              <a:rPr lang="cs-CZ" b="1" dirty="0"/>
              <a:t>5 21 06 </a:t>
            </a:r>
            <a:r>
              <a:rPr lang="cs-CZ" dirty="0"/>
              <a:t>Počet produktů polytechnického vzdělávání </a:t>
            </a:r>
            <a:endParaRPr lang="cs-CZ" dirty="0">
              <a:solidFill>
                <a:srgbClr val="FF0000"/>
              </a:solidFill>
            </a:endParaRPr>
          </a:p>
          <a:p>
            <a:r>
              <a:rPr lang="cs-CZ" dirty="0"/>
              <a:t>                 </a:t>
            </a:r>
          </a:p>
          <a:p>
            <a:r>
              <a:rPr lang="cs-CZ" dirty="0"/>
              <a:t>                  Výsledkový indikátor:</a:t>
            </a:r>
          </a:p>
          <a:p>
            <a:r>
              <a:rPr lang="cs-CZ" sz="2200" b="1" dirty="0"/>
              <a:t>5 10 10 Počet organizací</a:t>
            </a:r>
            <a:r>
              <a:rPr lang="cs-CZ" sz="2200" dirty="0"/>
              <a:t>, ve kterých se zvýšila kvalita výchovy a vzdělávání </a:t>
            </a:r>
            <a:r>
              <a:rPr lang="cs-CZ" sz="1800" i="1" dirty="0">
                <a:latin typeface="+mn-lt"/>
              </a:rPr>
              <a:t>(pouze škola/y příjemce – počítá kalkulačka)</a:t>
            </a:r>
          </a:p>
          <a:p>
            <a:r>
              <a:rPr lang="cs-CZ" sz="2200" dirty="0" smtClean="0"/>
              <a:t>+ </a:t>
            </a:r>
            <a:r>
              <a:rPr lang="cs-CZ" sz="2200" dirty="0"/>
              <a:t>vykazovat 5 15 10, 5 16 10, 5 17 </a:t>
            </a:r>
            <a:r>
              <a:rPr lang="cs-CZ" sz="2200" dirty="0" smtClean="0"/>
              <a:t>10 (počet dětí, žáků a Romů v podpořených organizacích)</a:t>
            </a:r>
            <a:endParaRPr lang="cs-CZ" sz="2200" dirty="0"/>
          </a:p>
        </p:txBody>
      </p:sp>
      <p:sp>
        <p:nvSpPr>
          <p:cNvPr id="7" name="Šipka doprava 6"/>
          <p:cNvSpPr/>
          <p:nvPr/>
        </p:nvSpPr>
        <p:spPr>
          <a:xfrm>
            <a:off x="819713" y="3939110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299227434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Výsledkové indikátory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cs-CZ" sz="2200" dirty="0">
                <a:latin typeface="+mn-lt"/>
              </a:rPr>
              <a:t>Výsledkový indikátor/milník není svázán se šablonou, je stanoven za celý projekt a poukazuje na výsledky projektu. </a:t>
            </a:r>
          </a:p>
          <a:p>
            <a:endParaRPr lang="cs-CZ" sz="2200" b="1" dirty="0">
              <a:latin typeface="+mn-lt"/>
            </a:endParaRPr>
          </a:p>
          <a:p>
            <a:r>
              <a:rPr lang="cs-CZ" sz="2200" b="1" dirty="0">
                <a:latin typeface="+mn-lt"/>
              </a:rPr>
              <a:t>6 00 00 </a:t>
            </a:r>
            <a:r>
              <a:rPr lang="cs-CZ" sz="2200" dirty="0">
                <a:latin typeface="+mn-lt"/>
              </a:rPr>
              <a:t>Celkový počet účastníků (</a:t>
            </a:r>
            <a:r>
              <a:rPr lang="cs-CZ" sz="2200" b="1" dirty="0">
                <a:latin typeface="+mn-lt"/>
              </a:rPr>
              <a:t>milník</a:t>
            </a:r>
            <a:r>
              <a:rPr lang="cs-CZ" sz="2200" dirty="0">
                <a:latin typeface="+mn-lt"/>
              </a:rPr>
              <a:t>, bagatelní podpora 24 hodin) –započítávají se ti pedagogové, kteří se vzdělávají min. 24 hodin v rámci zvolených šablon –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naplnění.</a:t>
            </a:r>
          </a:p>
          <a:p>
            <a:r>
              <a:rPr lang="cs-CZ" sz="2200" b="1" dirty="0">
                <a:latin typeface="+mn-lt"/>
              </a:rPr>
              <a:t>5 25 10 </a:t>
            </a:r>
            <a:r>
              <a:rPr lang="cs-CZ" sz="2200" dirty="0">
                <a:latin typeface="+mn-lt"/>
              </a:rPr>
              <a:t>Počet pracovníků ve vzdělávání, kteří v praxi uplatňují nově získané poznatky a dovednosti  -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 </a:t>
            </a:r>
          </a:p>
          <a:p>
            <a:r>
              <a:rPr lang="cs-CZ" sz="2200" b="1" dirty="0">
                <a:latin typeface="+mn-lt"/>
              </a:rPr>
              <a:t>5 10 10 </a:t>
            </a:r>
            <a:r>
              <a:rPr lang="cs-CZ" sz="2200" dirty="0">
                <a:latin typeface="+mn-lt"/>
              </a:rPr>
              <a:t>Počet organizací, ve kterých se zvýšila kvalita výchovy a vzdělávání  (+ vykazovat 5 15 10, 5 16 10, 5 17 10) – </a:t>
            </a:r>
            <a:r>
              <a:rPr lang="cs-CZ" sz="2200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sz="2200" dirty="0">
                <a:latin typeface="+mn-lt"/>
              </a:rPr>
              <a:t> k naplnění </a:t>
            </a:r>
          </a:p>
        </p:txBody>
      </p:sp>
    </p:spTree>
    <p:extLst>
      <p:ext uri="{BB962C8B-B14F-4D97-AF65-F5344CB8AC3E}">
        <p14:creationId xmlns="" xmlns:p14="http://schemas.microsoft.com/office/powerpoint/2010/main" val="15570332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 algn="ctr"/>
            <a:r>
              <a:rPr lang="cs-CZ" dirty="0"/>
              <a:t>Bagatelní podpora – milník 6 00 00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14135" y="1607911"/>
            <a:ext cx="7862207" cy="4415517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Časová dotace vzdělávání </a:t>
            </a:r>
            <a:r>
              <a:rPr lang="cs-CZ" b="1" dirty="0">
                <a:latin typeface="+mn-lt"/>
              </a:rPr>
              <a:t>konkrétního pedagoga min. 24 hodin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1" dirty="0">
                <a:latin typeface="+mn-lt"/>
              </a:rPr>
              <a:t>6 00 00: </a:t>
            </a:r>
            <a:r>
              <a:rPr lang="cs-CZ" b="1" dirty="0">
                <a:solidFill>
                  <a:srgbClr val="FF0000"/>
                </a:solidFill>
                <a:latin typeface="+mn-lt"/>
              </a:rPr>
              <a:t>povinný</a:t>
            </a:r>
            <a:r>
              <a:rPr lang="cs-CZ" b="1" dirty="0">
                <a:latin typeface="+mn-lt"/>
              </a:rPr>
              <a:t> k naplnění </a:t>
            </a:r>
            <a:endParaRPr lang="cs-CZ" b="1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/>
              <a:t>Není nutné aktivity plánovat tak, aby každý pedagog získal </a:t>
            </a:r>
            <a:r>
              <a:rPr lang="cs-CZ" dirty="0" err="1" smtClean="0"/>
              <a:t>bg</a:t>
            </a:r>
            <a:r>
              <a:rPr lang="cs-CZ" dirty="0" smtClean="0"/>
              <a:t>. podporu – do 60000 se napočítávají pouze ti, kteří </a:t>
            </a:r>
            <a:r>
              <a:rPr lang="cs-CZ" dirty="0" err="1" smtClean="0"/>
              <a:t>bg</a:t>
            </a:r>
            <a:r>
              <a:rPr lang="cs-CZ" dirty="0" smtClean="0"/>
              <a:t>. podporu dosáhnou </a:t>
            </a:r>
            <a:endParaRPr lang="cs-CZ" b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+mn-lt"/>
              </a:rPr>
              <a:t>Součet za šablony pro 1 pedagoga: </a:t>
            </a:r>
            <a:r>
              <a:rPr lang="cs-CZ" b="1" dirty="0">
                <a:latin typeface="+mn-lt"/>
              </a:rPr>
              <a:t>tandemová výuka </a:t>
            </a:r>
            <a:r>
              <a:rPr lang="cs-CZ" dirty="0">
                <a:latin typeface="+mn-lt"/>
              </a:rPr>
              <a:t>(20 hodin)</a:t>
            </a:r>
            <a:r>
              <a:rPr lang="fi-FI" dirty="0">
                <a:latin typeface="+mn-lt"/>
              </a:rPr>
              <a:t>,</a:t>
            </a:r>
            <a:r>
              <a:rPr lang="cs-CZ" dirty="0">
                <a:latin typeface="+mn-lt"/>
              </a:rPr>
              <a:t> </a:t>
            </a:r>
            <a:r>
              <a:rPr lang="cs-CZ" b="1" dirty="0">
                <a:latin typeface="+mn-lt"/>
              </a:rPr>
              <a:t>návštěvy ve školách </a:t>
            </a:r>
            <a:r>
              <a:rPr lang="cs-CZ" dirty="0">
                <a:latin typeface="+mn-lt"/>
              </a:rPr>
              <a:t>(8 hodin), </a:t>
            </a:r>
            <a:r>
              <a:rPr lang="cs-CZ" b="1" dirty="0">
                <a:latin typeface="+mn-lt"/>
              </a:rPr>
              <a:t>stáže</a:t>
            </a:r>
            <a:r>
              <a:rPr lang="cs-CZ" dirty="0">
                <a:latin typeface="+mn-lt"/>
              </a:rPr>
              <a:t> (30 – 120+ hodin)= šablony s indikátorem výstupu 5 40 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NE </a:t>
            </a:r>
            <a:r>
              <a:rPr lang="cs-CZ" dirty="0">
                <a:latin typeface="+mn-lt"/>
              </a:rPr>
              <a:t>pro: pedagogy z jiných škol, studenty VŠ, personální šablony. </a:t>
            </a:r>
            <a:endParaRPr lang="cs-CZ" dirty="0" smtClean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 smtClean="0">
                <a:latin typeface="+mn-lt"/>
              </a:rPr>
              <a:t>Doporučení: Jestliže škola zvolí stáže, </a:t>
            </a:r>
            <a:r>
              <a:rPr lang="cs-CZ" b="1" dirty="0" smtClean="0">
                <a:latin typeface="+mn-lt"/>
              </a:rPr>
              <a:t>volit indikátor nenulový</a:t>
            </a:r>
            <a:r>
              <a:rPr lang="cs-CZ" dirty="0" smtClean="0">
                <a:latin typeface="+mn-lt"/>
              </a:rPr>
              <a:t>. V případě, že škola volí jen tandemovou výuku např. víckrát pro více učitelů, dát si ho do žádosti také, ale s nulovou hodnotou.</a:t>
            </a:r>
            <a:endParaRPr lang="cs-CZ" dirty="0">
              <a:latin typeface="+mn-lt"/>
            </a:endParaRPr>
          </a:p>
          <a:p>
            <a:r>
              <a:rPr lang="cs-CZ" dirty="0">
                <a:latin typeface="+mn-lt"/>
              </a:rPr>
              <a:t>    </a:t>
            </a:r>
            <a:r>
              <a:rPr lang="cs-CZ" dirty="0" smtClean="0">
                <a:latin typeface="+mn-lt"/>
              </a:rPr>
              <a:t>   </a:t>
            </a:r>
            <a:endParaRPr lang="cs-CZ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078430473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>
                <a:solidFill>
                  <a:srgbClr val="428D96"/>
                </a:solidFill>
              </a:rPr>
              <a:t>Dokládání bagatelní podpory – milníku  6 00 00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 vykázání milníku 6 00 00 - nutné pracovat v systému </a:t>
            </a:r>
            <a:r>
              <a:rPr lang="cs-CZ" sz="2200" b="1" dirty="0">
                <a:latin typeface="+mn-lt"/>
              </a:rPr>
              <a:t>IS ESF 2014+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Přístupové/ověřovací údaje do systému IS ESF 2014+ obdrží škola po vydání Rozhodnutí – datovou schránkou a e-mailem.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Vyplňuje se Karta účastníka OP VVV (identifikační údaje podpořené osoby), kterou příjemce uchovává podepsanou účastníkem pro případnou kontrolu na místě (do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 se nedokladuje).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K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 se dokládá jmenný seznam účastníků započítaných do 6 00 00 (součástí Kalkulačky indikátorů </a:t>
            </a:r>
            <a:r>
              <a:rPr lang="cs-CZ" sz="2200" dirty="0" err="1">
                <a:latin typeface="+mn-lt"/>
              </a:rPr>
              <a:t>ZoR</a:t>
            </a:r>
            <a:r>
              <a:rPr lang="cs-CZ" sz="2200" dirty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Technický postup k práci v systému (a Karta účastníka OP VVV) je zveřejněn na webu MŠMT: </a:t>
            </a:r>
            <a:r>
              <a:rPr lang="cs-CZ" sz="2200" u="sng" dirty="0">
                <a:latin typeface="+mn-lt"/>
                <a:hlinkClick r:id="rId3"/>
              </a:rPr>
              <a:t>http://www.msmt.cz/strukturalni-fondy-1/is-esf-2014-evidence-podporenych-osob-2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5811252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Vazba mezi výstupovými a výsledkovými indikátory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32088" y="1690688"/>
            <a:ext cx="8031076" cy="4003675"/>
          </a:xfrm>
        </p:spPr>
        <p:txBody>
          <a:bodyPr>
            <a:normAutofit fontScale="85000" lnSpcReduction="20000"/>
          </a:bodyPr>
          <a:lstStyle/>
          <a:p>
            <a:r>
              <a:rPr lang="cs-CZ" sz="2400" dirty="0">
                <a:latin typeface="+mn-lt"/>
              </a:rPr>
              <a:t>Naplnění výstupového </a:t>
            </a:r>
            <a:r>
              <a:rPr lang="cs-CZ" sz="2400" dirty="0" smtClean="0">
                <a:latin typeface="+mn-lt"/>
              </a:rPr>
              <a:t>indikátoru:</a:t>
            </a:r>
          </a:p>
          <a:p>
            <a:r>
              <a:rPr lang="cs-CZ" sz="2400" dirty="0" smtClean="0">
                <a:latin typeface="+mn-lt"/>
              </a:rPr>
              <a:t>Pokud příjemce vybere aktivitu, ve které vykazuje  výstupový indikátor </a:t>
            </a:r>
          </a:p>
          <a:p>
            <a:r>
              <a:rPr lang="cs-CZ" sz="2400" b="1" dirty="0" smtClean="0">
                <a:latin typeface="+mn-lt"/>
              </a:rPr>
              <a:t>5 40 00: Počet podpořených osob </a:t>
            </a:r>
            <a:r>
              <a:rPr lang="cs-CZ" sz="2400" dirty="0" smtClean="0">
                <a:latin typeface="+mn-lt"/>
              </a:rPr>
              <a:t>– pracovníci ve vzdělávání </a:t>
            </a:r>
            <a:r>
              <a:rPr lang="cs-CZ" sz="1900" i="1" dirty="0" smtClean="0">
                <a:latin typeface="+mn-lt"/>
              </a:rPr>
              <a:t>(pedagogové školy příjemce + </a:t>
            </a:r>
            <a:r>
              <a:rPr lang="cs-CZ" sz="1900" i="1" dirty="0" err="1" smtClean="0">
                <a:latin typeface="+mn-lt"/>
              </a:rPr>
              <a:t>ped</a:t>
            </a:r>
            <a:r>
              <a:rPr lang="cs-CZ" sz="1900" i="1" dirty="0" smtClean="0">
                <a:latin typeface="+mn-lt"/>
              </a:rPr>
              <a:t>. jiné školy/student v projektu)</a:t>
            </a:r>
          </a:p>
          <a:p>
            <a:endParaRPr lang="cs-CZ" sz="2600" strike="sngStrike" dirty="0">
              <a:highlight>
                <a:srgbClr val="FFFF00"/>
              </a:highlight>
              <a:latin typeface="+mn-lt"/>
            </a:endParaRPr>
          </a:p>
          <a:p>
            <a:r>
              <a:rPr lang="cs-CZ" sz="2400" dirty="0">
                <a:latin typeface="+mn-lt"/>
              </a:rPr>
              <a:t>                 Postupné naplnění výsledkových indikátorů</a:t>
            </a:r>
            <a:r>
              <a:rPr lang="cs-CZ" sz="2400" dirty="0" smtClean="0">
                <a:latin typeface="+mn-lt"/>
              </a:rPr>
              <a:t>:</a:t>
            </a:r>
          </a:p>
          <a:p>
            <a:r>
              <a:rPr lang="cs-CZ" sz="2400" b="1" dirty="0" smtClean="0"/>
              <a:t>5 25 10 Počet pracovníků ve vzdělávání</a:t>
            </a:r>
            <a:r>
              <a:rPr lang="cs-CZ" sz="2400" dirty="0" smtClean="0"/>
              <a:t>, kteří v praxi uplatňují nově získané poznatky a dovednosti </a:t>
            </a:r>
            <a:r>
              <a:rPr lang="cs-CZ" sz="1900" dirty="0" smtClean="0"/>
              <a:t>(</a:t>
            </a:r>
            <a:r>
              <a:rPr lang="cs-CZ" sz="1900" i="1" dirty="0" smtClean="0"/>
              <a:t>pouze pedagogové školy příjemce</a:t>
            </a:r>
            <a:r>
              <a:rPr lang="cs-CZ" sz="1900" dirty="0" smtClean="0"/>
              <a:t>) – sdílení, stáže, tandemy</a:t>
            </a:r>
          </a:p>
          <a:p>
            <a:r>
              <a:rPr lang="cs-CZ" sz="2400" dirty="0" smtClean="0">
                <a:latin typeface="+mn-lt"/>
              </a:rPr>
              <a:t>a</a:t>
            </a:r>
            <a:endParaRPr lang="cs-CZ" sz="2400" dirty="0">
              <a:latin typeface="+mn-lt"/>
            </a:endParaRPr>
          </a:p>
          <a:p>
            <a:r>
              <a:rPr lang="cs-CZ" sz="2400" b="1" dirty="0">
                <a:latin typeface="+mn-lt"/>
              </a:rPr>
              <a:t>6 00 00 Celkový počet účastníků </a:t>
            </a:r>
            <a:r>
              <a:rPr lang="cs-CZ" sz="2400" dirty="0">
                <a:latin typeface="+mn-lt"/>
              </a:rPr>
              <a:t>(</a:t>
            </a:r>
            <a:r>
              <a:rPr lang="cs-CZ" sz="1900" i="1" dirty="0">
                <a:latin typeface="+mn-lt"/>
              </a:rPr>
              <a:t>pouze pedagogové školy příjemce)</a:t>
            </a:r>
            <a:endParaRPr lang="cs-CZ" sz="2400" dirty="0">
              <a:latin typeface="+mn-lt"/>
            </a:endParaRPr>
          </a:p>
          <a:p>
            <a:r>
              <a:rPr lang="cs-CZ" sz="2400" dirty="0">
                <a:latin typeface="+mn-lt"/>
              </a:rPr>
              <a:t>= milník, bagatelní podpora 24 hodin</a:t>
            </a:r>
            <a:r>
              <a:rPr lang="cs-CZ" sz="2400" dirty="0" smtClean="0">
                <a:latin typeface="+mn-lt"/>
              </a:rPr>
              <a:t>)</a:t>
            </a:r>
            <a:endParaRPr lang="cs-CZ" sz="2400" dirty="0">
              <a:latin typeface="+mn-lt"/>
            </a:endParaRPr>
          </a:p>
          <a:p>
            <a:r>
              <a:rPr lang="cs-CZ" sz="2400" dirty="0" smtClean="0">
                <a:latin typeface="+mn-lt"/>
              </a:rPr>
              <a:t>Nesplnění </a:t>
            </a:r>
            <a:r>
              <a:rPr lang="cs-CZ" sz="2400" dirty="0">
                <a:latin typeface="+mn-lt"/>
              </a:rPr>
              <a:t>šablony:  propočítat výsledkový indikátor a případně požádat o změnu projektu.</a:t>
            </a:r>
          </a:p>
        </p:txBody>
      </p:sp>
      <p:sp>
        <p:nvSpPr>
          <p:cNvPr id="7" name="Šipka doprava 6"/>
          <p:cNvSpPr/>
          <p:nvPr/>
        </p:nvSpPr>
        <p:spPr>
          <a:xfrm>
            <a:off x="429007" y="3246064"/>
            <a:ext cx="678863" cy="2605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27610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Základní data k výzvě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Vyhlášení výzvy: 31. 3. 2020 ve 14:00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Žádosti je možné podávat do: </a:t>
            </a:r>
            <a:r>
              <a:rPr lang="cs-CZ" sz="2200" b="1" dirty="0">
                <a:latin typeface="+mn-lt"/>
              </a:rPr>
              <a:t>29. 6. 2021 do 14 hod.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Projekty je možné realizovat do: </a:t>
            </a:r>
            <a:r>
              <a:rPr lang="cs-CZ" sz="2200" b="1" dirty="0">
                <a:latin typeface="+mn-lt"/>
              </a:rPr>
              <a:t>30. 6. 2023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Délka realizace: 12 - 24 měsíců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Alokace: celkem cca 3 mld. Kč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Fond: ESF (neinvestiční)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Výše dotace: 100.000 Kč – 5 mil. Kč (resp. režim de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: 200.000 EUR za poslední 3 po sobě jdoucí účetní období</a:t>
            </a:r>
            <a:r>
              <a:rPr lang="cs-CZ" sz="2200" dirty="0" smtClean="0">
                <a:latin typeface="+mn-lt"/>
              </a:rPr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 smtClean="0"/>
              <a:t>Možnost </a:t>
            </a:r>
            <a:r>
              <a:rPr lang="cs-CZ" sz="2400" dirty="0" err="1" smtClean="0"/>
              <a:t>překryvu</a:t>
            </a:r>
            <a:r>
              <a:rPr lang="cs-CZ" sz="2400" dirty="0" smtClean="0"/>
              <a:t> aktivit v II. vlně šablon a III. vlně šablon, pokud škola požádá o prodloužení aktivit u projektu II. vlny šablon z důvodu dočasného uzavření škol, tj. datum začátku realizace nemusí navazovat na konec realizace předchozího prodlouženého projektu. </a:t>
            </a:r>
            <a:r>
              <a:rPr lang="cs-CZ" sz="2400" b="1" dirty="0" smtClean="0"/>
              <a:t>Nelze realizovat </a:t>
            </a:r>
            <a:r>
              <a:rPr lang="cs-CZ" sz="2400" dirty="0" smtClean="0"/>
              <a:t>současně </a:t>
            </a:r>
            <a:r>
              <a:rPr lang="cs-CZ" sz="2400" b="1" dirty="0" smtClean="0"/>
              <a:t>stejné aktivity</a:t>
            </a:r>
            <a:r>
              <a:rPr lang="cs-CZ" sz="2400" dirty="0" smtClean="0"/>
              <a:t> Šablony II a Šablony III.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15720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Kalkulačka indikátorů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r>
              <a:rPr lang="cs-CZ" dirty="0" smtClean="0"/>
              <a:t> List souhrn nám po vyplnění listu organizace významně pomáhá při stanovení  monitorovacích indikátorů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Při vyplňování záložky Indikátory v </a:t>
            </a:r>
            <a:r>
              <a:rPr lang="cs-CZ" dirty="0" err="1" smtClean="0"/>
              <a:t>ZoR</a:t>
            </a:r>
            <a:r>
              <a:rPr lang="cs-CZ" dirty="0" smtClean="0"/>
              <a:t> v systému se řídíme pokyny na listu souhrn</a:t>
            </a:r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endParaRPr lang="cs-CZ" dirty="0" smtClean="0"/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Hodnoty MI 5 40 00, 5 05 01, 5 26 01, 5 26 02, 5 21 06, 5 12 </a:t>
            </a:r>
            <a:r>
              <a:rPr lang="cs-CZ" dirty="0" err="1" smtClean="0"/>
              <a:t>12</a:t>
            </a:r>
            <a:r>
              <a:rPr lang="cs-CZ" dirty="0" smtClean="0"/>
              <a:t>, 5 10 17 opíšeme</a:t>
            </a:r>
          </a:p>
          <a:p>
            <a:pPr>
              <a:buFont typeface="Arial" pitchFamily="34" charset="0"/>
              <a:buChar char="•"/>
            </a:pPr>
            <a:r>
              <a:rPr lang="cs-CZ" dirty="0" smtClean="0"/>
              <a:t> Hodnoty MI 5 25 10 a 6 00 </a:t>
            </a:r>
            <a:r>
              <a:rPr lang="cs-CZ" dirty="0" err="1" smtClean="0"/>
              <a:t>00</a:t>
            </a:r>
            <a:r>
              <a:rPr lang="cs-CZ" dirty="0" smtClean="0"/>
              <a:t> upravujeme dle skutečnosti</a:t>
            </a: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460" y="3162794"/>
            <a:ext cx="7469746" cy="1539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Splnění aktivit projektu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algn="just"/>
            <a:r>
              <a:rPr lang="cs-CZ" b="1" dirty="0">
                <a:latin typeface="+mn-lt"/>
              </a:rPr>
              <a:t>Splnění účelu dotace</a:t>
            </a:r>
          </a:p>
          <a:p>
            <a:pPr algn="just"/>
            <a:r>
              <a:rPr lang="cs-CZ" dirty="0">
                <a:latin typeface="+mn-lt"/>
              </a:rPr>
              <a:t>= naplnění výstupů šablon za alespoň 50 % částky dotace uvedené v právním aktu.</a:t>
            </a:r>
          </a:p>
          <a:p>
            <a:pPr algn="just"/>
            <a:r>
              <a:rPr lang="cs-CZ" b="1" dirty="0">
                <a:latin typeface="+mn-lt"/>
              </a:rPr>
              <a:t>Vracení finančních prostředků za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šablona nebo nebude uznán výstup šablony ze strany poskytovatele dotace, potom budou vráceny finanční prostředky za tuto nerealizovanou šablonu  </a:t>
            </a:r>
          </a:p>
          <a:p>
            <a:pPr algn="just"/>
            <a:r>
              <a:rPr lang="cs-CZ" b="1" dirty="0">
                <a:latin typeface="+mn-lt"/>
              </a:rPr>
              <a:t>Vracení finančních prostředků za částečně nerealizovanou šablonu</a:t>
            </a:r>
          </a:p>
          <a:p>
            <a:pPr algn="just"/>
            <a:r>
              <a:rPr lang="cs-CZ" dirty="0">
                <a:latin typeface="+mn-lt"/>
              </a:rPr>
              <a:t>Pokud nebude realizována část šablony nebo nebude uznána část výstupu v šabloně, která obsahuje krom Celkových nákladů na aktivitu také Celkové náklady na jednotku výstupu, potom budou vráceny finanční prostředky za nerealizované jednotky výstupu.</a:t>
            </a:r>
          </a:p>
        </p:txBody>
      </p:sp>
    </p:spTree>
    <p:extLst>
      <p:ext uri="{BB962C8B-B14F-4D97-AF65-F5344CB8AC3E}">
        <p14:creationId xmlns="" xmlns:p14="http://schemas.microsoft.com/office/powerpoint/2010/main" val="23101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Přílohy žádosti o podporu - všichni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Prohlášení o přijatelnost </a:t>
            </a:r>
            <a:r>
              <a:rPr lang="cs-CZ" sz="2400" dirty="0"/>
              <a:t>(exekuce, bezdlužnost, bezúhonnost) – originál</a:t>
            </a:r>
          </a:p>
          <a:p>
            <a:pPr algn="just"/>
            <a:endParaRPr lang="cs-CZ" sz="2400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Výstup z dotazníkového šetření </a:t>
            </a:r>
            <a:r>
              <a:rPr lang="cs-CZ" sz="2400" dirty="0"/>
              <a:t>– kopie</a:t>
            </a:r>
          </a:p>
          <a:p>
            <a:pPr algn="just"/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400" b="1" dirty="0"/>
              <a:t>Kalkulačka indikátorů </a:t>
            </a:r>
            <a:r>
              <a:rPr lang="cs-CZ" sz="2400" dirty="0"/>
              <a:t>– originál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cs-CZ" sz="2400" b="1" dirty="0"/>
          </a:p>
        </p:txBody>
      </p:sp>
    </p:spTree>
    <p:extLst>
      <p:ext uri="{BB962C8B-B14F-4D97-AF65-F5344CB8AC3E}">
        <p14:creationId xmlns="" xmlns:p14="http://schemas.microsoft.com/office/powerpoint/2010/main" val="336861750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Hodnoticí proces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rm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Přijetí žádostí</a:t>
            </a:r>
            <a:r>
              <a:rPr lang="cs-CZ" sz="2200" dirty="0">
                <a:latin typeface="+mn-lt"/>
              </a:rPr>
              <a:t>: dnem podání (= finalizovat, elektronicky podepsat + nastavení automatického podání)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Kontrola</a:t>
            </a:r>
            <a:r>
              <a:rPr lang="cs-CZ" sz="2200" dirty="0">
                <a:latin typeface="+mn-lt"/>
              </a:rPr>
              <a:t> formálních náležitostí  a přijatelnosti: opravitelná kritéria (krom oprávněnosti žadatele)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b="1" dirty="0">
                <a:latin typeface="+mn-lt"/>
              </a:rPr>
              <a:t>Vyrozumění</a:t>
            </a:r>
            <a:r>
              <a:rPr lang="cs-CZ" sz="2200" dirty="0">
                <a:latin typeface="+mn-lt"/>
              </a:rPr>
              <a:t>: formou interní depeše a v případě de </a:t>
            </a:r>
            <a:r>
              <a:rPr lang="cs-CZ" sz="2200" dirty="0" err="1">
                <a:latin typeface="+mn-lt"/>
              </a:rPr>
              <a:t>minimis</a:t>
            </a:r>
            <a:r>
              <a:rPr lang="cs-CZ" sz="2200" dirty="0">
                <a:latin typeface="+mn-lt"/>
              </a:rPr>
              <a:t>: výzva k doplnění podkladů pro právní akt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Příprava </a:t>
            </a:r>
            <a:r>
              <a:rPr lang="cs-CZ" sz="2200" b="1" dirty="0">
                <a:latin typeface="+mn-lt"/>
              </a:rPr>
              <a:t>právního aktu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Zaslání </a:t>
            </a:r>
            <a:r>
              <a:rPr lang="cs-CZ" sz="2200" b="1" dirty="0">
                <a:latin typeface="+mn-lt"/>
              </a:rPr>
              <a:t>zálohové platby </a:t>
            </a:r>
          </a:p>
          <a:p>
            <a:pPr algn="just"/>
            <a:endParaRPr lang="cs-CZ" sz="2200" dirty="0">
              <a:latin typeface="+mn-lt"/>
            </a:endParaRPr>
          </a:p>
          <a:p>
            <a:pPr algn="just"/>
            <a:r>
              <a:rPr lang="cs-CZ" sz="2200" dirty="0">
                <a:latin typeface="+mn-lt"/>
              </a:rPr>
              <a:t>Délka hodnoticího procesu: cca </a:t>
            </a:r>
            <a:r>
              <a:rPr lang="cs-CZ" sz="2200" b="1" dirty="0">
                <a:latin typeface="+mn-lt"/>
              </a:rPr>
              <a:t>6 měsíců (od přijetí žádosti do vydání právního aktu)</a:t>
            </a:r>
          </a:p>
        </p:txBody>
      </p:sp>
    </p:spTree>
    <p:extLst>
      <p:ext uri="{BB962C8B-B14F-4D97-AF65-F5344CB8AC3E}">
        <p14:creationId xmlns="" xmlns:p14="http://schemas.microsoft.com/office/powerpoint/2010/main" val="415731946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Připomínky – žádosti o přezkum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28650" y="1690688"/>
            <a:ext cx="7758605" cy="4257725"/>
          </a:xfrm>
        </p:spPr>
        <p:txBody>
          <a:bodyPr>
            <a:no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Připomínky k oznámení ŘO </a:t>
            </a:r>
            <a:r>
              <a:rPr lang="cs-CZ" sz="2200" b="1" dirty="0"/>
              <a:t>v hodnoticím procesu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cs-CZ" sz="2200" dirty="0"/>
              <a:t>Připomínky k oznámení ŘO </a:t>
            </a:r>
            <a:r>
              <a:rPr lang="cs-CZ" sz="2200" b="1" dirty="0"/>
              <a:t>v době realizace </a:t>
            </a:r>
          </a:p>
          <a:p>
            <a:pPr algn="just"/>
            <a:endParaRPr lang="cs-CZ" sz="2200" dirty="0"/>
          </a:p>
          <a:p>
            <a:pPr algn="just"/>
            <a:r>
              <a:rPr lang="cs-CZ" sz="2200" dirty="0"/>
              <a:t>-   v souladu s Pravidly pro žadatele a příjemce ZP, kap. 10.2</a:t>
            </a:r>
          </a:p>
          <a:p>
            <a:pPr lvl="0" algn="just"/>
            <a:r>
              <a:rPr lang="cs-CZ" sz="2200" dirty="0"/>
              <a:t>-  lhůta je počítána 15 kalendářních dnů od rozhodnutí</a:t>
            </a:r>
          </a:p>
          <a:p>
            <a:pPr algn="just"/>
            <a:endParaRPr lang="cs-CZ" sz="2200" dirty="0"/>
          </a:p>
          <a:p>
            <a:pPr marL="342900" indent="-342900" algn="just">
              <a:buFontTx/>
              <a:buChar char="-"/>
            </a:pPr>
            <a:r>
              <a:rPr lang="cs-CZ" sz="2200" dirty="0"/>
              <a:t>v IS KP14+ byla nově zřízena adresa </a:t>
            </a:r>
            <a:r>
              <a:rPr lang="cs-CZ" sz="2200" dirty="0" smtClean="0"/>
              <a:t>OPVVV připomínky*</a:t>
            </a:r>
            <a:r>
              <a:rPr lang="cs-CZ" sz="2200" dirty="0" err="1" smtClean="0"/>
              <a:t>skk</a:t>
            </a:r>
            <a:r>
              <a:rPr lang="cs-CZ" sz="2200" dirty="0" smtClean="0"/>
              <a:t> </a:t>
            </a:r>
            <a:endParaRPr lang="cs-CZ" sz="2200" dirty="0"/>
          </a:p>
          <a:p>
            <a:pPr algn="just"/>
            <a:r>
              <a:rPr lang="cs-CZ" sz="2200" dirty="0"/>
              <a:t>      (záložka Podpora)</a:t>
            </a:r>
          </a:p>
        </p:txBody>
      </p:sp>
    </p:spTree>
    <p:extLst>
      <p:ext uri="{BB962C8B-B14F-4D97-AF65-F5344CB8AC3E}">
        <p14:creationId xmlns="" xmlns:p14="http://schemas.microsoft.com/office/powerpoint/2010/main" val="3598122914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altLang="cs-CZ" dirty="0"/>
              <a:t>Pravidla etiky zaměstnanců MŠMT – DARY</a:t>
            </a:r>
            <a:endParaRPr altLang="cs-CZ" dirty="0"/>
          </a:p>
        </p:txBody>
      </p:sp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Autofit/>
          </a:bodyPr>
          <a:lstStyle/>
          <a:p>
            <a:pPr algn="just" fontAlgn="auto">
              <a:spcAft>
                <a:spcPts val="0"/>
              </a:spcAft>
              <a:defRPr/>
            </a:pPr>
            <a:r>
              <a:rPr lang="cs-CZ" sz="2200" dirty="0">
                <a:latin typeface="+mn-lt"/>
              </a:rPr>
              <a:t>Zaměstnanec nesmí v souvislosti s výkonem služby/práce: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vyžadovat dary pro sebe nebo jiného,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přijímat dary přesahující hodnotu 300 Kč </a:t>
            </a:r>
          </a:p>
          <a:p>
            <a:pPr marL="88900" algn="just" fontAlgn="auto">
              <a:spcAft>
                <a:spcPts val="0"/>
              </a:spcAft>
              <a:defRPr/>
            </a:pPr>
            <a:endParaRPr lang="cs-CZ" sz="2200" b="1" dirty="0">
              <a:latin typeface="+mn-lt"/>
            </a:endParaRPr>
          </a:p>
          <a:p>
            <a:pPr marL="88900" algn="just" fontAlgn="auto">
              <a:spcAft>
                <a:spcPts val="0"/>
              </a:spcAft>
              <a:defRPr/>
            </a:pPr>
            <a:r>
              <a:rPr lang="cs-CZ" sz="2200" b="1" dirty="0">
                <a:latin typeface="+mn-lt"/>
              </a:rPr>
              <a:t>Darem nejsou: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plnění ze společenské úsluhy,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plnění poskytovaná při společenských či protokolárních příležitostech (úměrná účelem i hodnotou),</a:t>
            </a:r>
          </a:p>
          <a:p>
            <a:pPr marL="273050" indent="-184150" algn="just" fontAlgn="auto">
              <a:spcAft>
                <a:spcPts val="0"/>
              </a:spcAft>
              <a:buFontTx/>
              <a:buChar char="-"/>
              <a:defRPr/>
            </a:pPr>
            <a:r>
              <a:rPr lang="cs-CZ" sz="2200" dirty="0">
                <a:latin typeface="+mn-lt"/>
              </a:rPr>
              <a:t>drobné reklamní a propagační předměty.</a:t>
            </a:r>
          </a:p>
        </p:txBody>
      </p:sp>
    </p:spTree>
    <p:extLst>
      <p:ext uri="{BB962C8B-B14F-4D97-AF65-F5344CB8AC3E}">
        <p14:creationId xmlns="" xmlns:p14="http://schemas.microsoft.com/office/powerpoint/2010/main" val="164357350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360992"/>
          </a:xfrm>
          <a:prstGeom prst="rect">
            <a:avLst/>
          </a:prstGeom>
        </p:spPr>
      </p:pic>
      <p:sp>
        <p:nvSpPr>
          <p:cNvPr id="3" name="TextovéPole 2"/>
          <p:cNvSpPr txBox="1"/>
          <p:nvPr/>
        </p:nvSpPr>
        <p:spPr>
          <a:xfrm>
            <a:off x="781050" y="1464083"/>
            <a:ext cx="75819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cs-CZ" sz="2800" b="1" dirty="0">
              <a:solidFill>
                <a:srgbClr val="428D96"/>
              </a:solidFill>
              <a:cs typeface="Arial" panose="020B0604020202020204" pitchFamily="34" charset="0"/>
            </a:endParaRPr>
          </a:p>
          <a:p>
            <a:pPr algn="ctr"/>
            <a:r>
              <a:rPr lang="cs-CZ" sz="2800" b="1" dirty="0">
                <a:solidFill>
                  <a:srgbClr val="428D96"/>
                </a:solidFill>
                <a:cs typeface="Arial" panose="020B0604020202020204" pitchFamily="34" charset="0"/>
              </a:rPr>
              <a:t>Žádost o podporu v IS KP 14+</a:t>
            </a:r>
          </a:p>
        </p:txBody>
      </p:sp>
    </p:spTree>
    <p:extLst>
      <p:ext uri="{BB962C8B-B14F-4D97-AF65-F5344CB8AC3E}">
        <p14:creationId xmlns="" xmlns:p14="http://schemas.microsoft.com/office/powerpoint/2010/main" val="64627413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/>
              <a:t>Vyplnění žádosti o podporu </a:t>
            </a:r>
            <a:r>
              <a:rPr lang="cs-CZ" altLang="cs-CZ" dirty="0"/>
              <a:t>na p</a:t>
            </a:r>
            <a:r>
              <a:rPr lang="cs-CZ" altLang="cs-CZ" b="1" dirty="0"/>
              <a:t>ortálu IS KP14+</a:t>
            </a:r>
          </a:p>
        </p:txBody>
      </p:sp>
      <p:sp>
        <p:nvSpPr>
          <p:cNvPr id="4099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eaLnBrk="1" hangingPunct="1"/>
            <a:r>
              <a:rPr lang="cs-CZ" altLang="cs-CZ" sz="2200" b="1" dirty="0">
                <a:latin typeface="+mn-lt"/>
              </a:rPr>
              <a:t>IS KP14+ - </a:t>
            </a:r>
            <a:r>
              <a:rPr lang="cs-CZ" altLang="cs-CZ" sz="2200" b="1" u="sng" dirty="0">
                <a:latin typeface="+mn-lt"/>
                <a:hlinkClick r:id="rId3"/>
              </a:rPr>
              <a:t>https://mseu.mssf.cz</a:t>
            </a:r>
            <a:endParaRPr lang="cs-CZ" altLang="cs-CZ" sz="2200" b="1" u="sng" dirty="0">
              <a:latin typeface="+mn-lt"/>
            </a:endParaRPr>
          </a:p>
          <a:p>
            <a:pPr marL="457200" indent="-457200" eaLnBrk="1" hangingPunct="1"/>
            <a:r>
              <a:rPr lang="cs-CZ" altLang="cs-CZ" sz="2200" dirty="0">
                <a:latin typeface="+mn-lt"/>
              </a:rPr>
              <a:t>Pro správné fungování je nutné dodržovat systémové požadavky - na úvodní stránce aplikace pod záložkou HW a SW požadavky: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Doporučené prohlížeče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Doplňkové aplikace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cs-CZ" altLang="cs-CZ" sz="2200" dirty="0">
                <a:latin typeface="+mn-lt"/>
              </a:rPr>
              <a:t>Test kompatibility počítače.</a:t>
            </a:r>
          </a:p>
          <a:p>
            <a:pPr marL="457200" indent="-457200"/>
            <a:r>
              <a:rPr lang="cs-CZ" altLang="cs-CZ" sz="2200" b="1" dirty="0">
                <a:latin typeface="+mn-lt"/>
              </a:rPr>
              <a:t>Uživatelská příručka IS KP14+ </a:t>
            </a:r>
          </a:p>
          <a:p>
            <a:pPr marL="457200" indent="-457200"/>
            <a:r>
              <a:rPr lang="cs-CZ" altLang="cs-CZ" sz="2200" dirty="0">
                <a:latin typeface="+mn-lt"/>
              </a:rPr>
              <a:t>Pokyny pro vyplnění žádosti o podporu – Zjednodušené projektu výzva 80 a 81: </a:t>
            </a:r>
            <a:r>
              <a:rPr lang="cs-CZ" altLang="cs-CZ" sz="2200" dirty="0">
                <a:latin typeface="+mn-lt"/>
                <a:hlinkClick r:id="rId4"/>
              </a:rPr>
              <a:t>http://www.msmt.cz/strukturalni-fondy-1/zadost-o-podporu</a:t>
            </a:r>
            <a:endParaRPr lang="cs-CZ" altLang="cs-CZ" sz="2200" dirty="0">
              <a:latin typeface="+mn-lt"/>
            </a:endParaRPr>
          </a:p>
          <a:p>
            <a:pPr marL="457200" indent="-457200"/>
            <a:endParaRPr lang="cs-CZ" altLang="cs-CZ" sz="2400" dirty="0">
              <a:latin typeface="+mn-lt"/>
            </a:endParaRPr>
          </a:p>
        </p:txBody>
      </p:sp>
      <p:sp>
        <p:nvSpPr>
          <p:cNvPr id="4100" name="Zástupný symbol pro číslo snímku 2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5BBE3F31-0FC8-4480-A7B6-450FC60F610B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67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6675774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cs-CZ" altLang="cs-CZ" b="1" dirty="0"/>
              <a:t>Portál IS KP14+</a:t>
            </a:r>
            <a:endParaRPr lang="cs-CZ" alt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>
              <a:defRPr/>
            </a:pPr>
            <a:r>
              <a:rPr lang="cs-CZ" sz="2400" b="1" dirty="0">
                <a:latin typeface="+mn-lt"/>
              </a:rPr>
              <a:t>Kvalifikovaný certifikát (elektronický podpis)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Všechny formuláře v aplikaci musí vždy podepsány kvalifikovaným elektronickým podpisem</a:t>
            </a:r>
          </a:p>
          <a:p>
            <a:pPr marL="457200" indent="-457200">
              <a:buFont typeface="Arial" panose="020B0604020202020204" pitchFamily="34" charset="0"/>
              <a:buChar char="•"/>
              <a:defRPr/>
            </a:pPr>
            <a:r>
              <a:rPr lang="cs-CZ" sz="2400" dirty="0">
                <a:latin typeface="+mn-lt"/>
              </a:rPr>
              <a:t>Přehled poskytovatelů: uveden na stránkách Ministerstva vnitra </a:t>
            </a:r>
            <a:r>
              <a:rPr lang="cs-CZ" sz="2400" u="sng" dirty="0">
                <a:latin typeface="+mn-lt"/>
                <a:hlinkClick r:id="rId2"/>
              </a:rPr>
              <a:t>http://www.mvcr.cz/</a:t>
            </a:r>
            <a:r>
              <a:rPr lang="cs-CZ" sz="2400" u="sng" dirty="0" err="1">
                <a:latin typeface="+mn-lt"/>
                <a:hlinkClick r:id="rId2"/>
              </a:rPr>
              <a:t>clanek</a:t>
            </a:r>
            <a:r>
              <a:rPr lang="cs-CZ" sz="2400" u="sng" dirty="0">
                <a:latin typeface="+mn-lt"/>
                <a:hlinkClick r:id="rId2"/>
              </a:rPr>
              <a:t>/prehled-udelenych-akreditaci.aspx</a:t>
            </a:r>
            <a:r>
              <a:rPr lang="cs-CZ" sz="2400" u="sng" dirty="0">
                <a:latin typeface="+mn-lt"/>
              </a:rPr>
              <a:t>.</a:t>
            </a:r>
          </a:p>
          <a:p>
            <a:pPr>
              <a:defRPr/>
            </a:pPr>
            <a:endParaRPr lang="cs-CZ" sz="2400" b="1" dirty="0">
              <a:latin typeface="+mn-lt"/>
            </a:endParaRPr>
          </a:p>
          <a:p>
            <a:pPr>
              <a:defRPr/>
            </a:pPr>
            <a:r>
              <a:rPr lang="cs-CZ" sz="2400" b="1" dirty="0">
                <a:latin typeface="+mn-lt"/>
              </a:rPr>
              <a:t>Komunikace žadatele/příjemce s ŘO</a:t>
            </a:r>
            <a:br>
              <a:rPr lang="cs-CZ" sz="2400" b="1" dirty="0">
                <a:latin typeface="+mn-lt"/>
              </a:rPr>
            </a:br>
            <a:r>
              <a:rPr lang="cs-CZ" sz="2400" dirty="0">
                <a:latin typeface="+mn-lt"/>
              </a:rPr>
              <a:t>-  probíhá prostřednictvím IS KP 14+ (MS2014+)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Depeše – komunikace v rámci týmu, komunikace s poskytovatelem podpory, technickou podporou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Upozornění – informace pro všechny uživatele – odstávky, změny v aplikaci</a:t>
            </a:r>
          </a:p>
          <a:p>
            <a:pPr lvl="1">
              <a:defRPr/>
            </a:pPr>
            <a:r>
              <a:rPr lang="cs-CZ" dirty="0">
                <a:latin typeface="+mn-lt"/>
              </a:rPr>
              <a:t>Notifikace – zasílání upozornění na e-mail</a:t>
            </a:r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600" dirty="0"/>
          </a:p>
          <a:p>
            <a:pPr marL="457200" lvl="1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cs-CZ" sz="2000" dirty="0">
              <a:latin typeface="+mj-lt"/>
            </a:endParaRPr>
          </a:p>
        </p:txBody>
      </p:sp>
      <p:sp>
        <p:nvSpPr>
          <p:cNvPr id="5124" name="Zástupný symbol pro číslo snímku 1"/>
          <p:cNvSpPr>
            <a:spLocks noGrp="1"/>
          </p:cNvSpPr>
          <p:nvPr>
            <p:ph type="sldNum" sz="quarter" idx="4294967295"/>
          </p:nvPr>
        </p:nvSpPr>
        <p:spPr bwMode="auto">
          <a:xfrm>
            <a:off x="7086600" y="6356350"/>
            <a:ext cx="2057400" cy="3651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lnSpc>
                <a:spcPct val="90000"/>
              </a:lnSpc>
              <a:spcBef>
                <a:spcPts val="1000"/>
              </a:spcBef>
              <a:buFont typeface="Arial" charset="0"/>
              <a:buChar char="•"/>
              <a:defRPr sz="28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 sz="20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fld id="{079E919C-0C98-4B09-8F52-E9D8D8C50DE6}" type="slidenum">
              <a:rPr lang="cs-CZ" altLang="cs-CZ" sz="1200" smtClean="0">
                <a:solidFill>
                  <a:srgbClr val="898989"/>
                </a:solidFill>
              </a:rPr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68</a:t>
            </a:fld>
            <a:endParaRPr lang="cs-CZ" altLang="cs-CZ" sz="120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953753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>
                <a:solidFill>
                  <a:srgbClr val="428D96"/>
                </a:solidFill>
              </a:rPr>
              <a:t>Kontakt</a:t>
            </a:r>
            <a:endParaRPr lang="cs-CZ" dirty="0">
              <a:solidFill>
                <a:srgbClr val="428D9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cs-CZ" sz="2400" b="1" u="sng" dirty="0" smtClean="0">
              <a:latin typeface="+mn-lt"/>
            </a:endParaRPr>
          </a:p>
          <a:p>
            <a:pPr algn="ctr"/>
            <a:endParaRPr lang="cs-CZ" sz="2400" b="1" u="sng" dirty="0" smtClean="0">
              <a:latin typeface="+mn-lt"/>
            </a:endParaRPr>
          </a:p>
          <a:p>
            <a:pPr algn="ctr"/>
            <a:endParaRPr lang="cs-CZ" sz="2400" b="1" u="sng" dirty="0" smtClean="0">
              <a:latin typeface="+mn-lt"/>
            </a:endParaRPr>
          </a:p>
          <a:p>
            <a:pPr algn="ctr"/>
            <a:r>
              <a:rPr lang="cs-CZ" sz="2400" b="1" u="sng" dirty="0" smtClean="0">
                <a:latin typeface="+mn-lt"/>
              </a:rPr>
              <a:t>Konzultace od </a:t>
            </a:r>
            <a:r>
              <a:rPr lang="cs-CZ" sz="2400" b="1" u="sng" dirty="0">
                <a:latin typeface="+mn-lt"/>
              </a:rPr>
              <a:t>MAS</a:t>
            </a:r>
            <a:r>
              <a:rPr lang="cs-CZ" sz="2400" b="1" u="sng" dirty="0" smtClean="0">
                <a:latin typeface="+mn-lt"/>
              </a:rPr>
              <a:t>:</a:t>
            </a:r>
          </a:p>
          <a:p>
            <a:pPr algn="ctr"/>
            <a:r>
              <a:rPr lang="cs-CZ" sz="2400" dirty="0" smtClean="0">
                <a:latin typeface="+mn-lt"/>
              </a:rPr>
              <a:t>Ing. Vojtěch Pařízek, 608 338 511</a:t>
            </a:r>
            <a:endParaRPr lang="cs-CZ" sz="2400" dirty="0">
              <a:latin typeface="+mn-lt"/>
            </a:endParaRPr>
          </a:p>
          <a:p>
            <a:pPr algn="ctr"/>
            <a:r>
              <a:rPr lang="cs-CZ" sz="2400" dirty="0" smtClean="0">
                <a:solidFill>
                  <a:srgbClr val="00B050"/>
                </a:solidFill>
                <a:latin typeface="+mn-lt"/>
                <a:hlinkClick r:id="rId2"/>
              </a:rPr>
              <a:t>MASZV@seznam.</a:t>
            </a:r>
            <a:r>
              <a:rPr lang="cs-CZ" sz="2400" dirty="0" err="1" smtClean="0">
                <a:solidFill>
                  <a:srgbClr val="00B050"/>
                </a:solidFill>
                <a:latin typeface="+mn-lt"/>
                <a:hlinkClick r:id="rId2"/>
              </a:rPr>
              <a:t>cz</a:t>
            </a:r>
            <a:endParaRPr lang="cs-CZ" sz="2400" dirty="0" smtClean="0">
              <a:solidFill>
                <a:srgbClr val="00B050"/>
              </a:solidFill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endParaRPr lang="cs-CZ" sz="2400" dirty="0">
              <a:latin typeface="+mn-lt"/>
            </a:endParaRPr>
          </a:p>
          <a:p>
            <a:endParaRPr lang="cs-CZ" dirty="0"/>
          </a:p>
        </p:txBody>
      </p:sp>
      <p:pic>
        <p:nvPicPr>
          <p:cNvPr id="2051" name="Picture 3" descr="X:\1. ASISTENTI\Propagace MAS\loga\logo gif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54388" y="1566041"/>
            <a:ext cx="1685835" cy="148353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7751024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Oprávnění 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sz="2600" dirty="0">
                <a:latin typeface="+mn-lt"/>
              </a:rPr>
              <a:t>MŠ, ZŠ nezřizované organizačními složkami státu</a:t>
            </a:r>
          </a:p>
          <a:p>
            <a:r>
              <a:rPr lang="cs-CZ" sz="2600" dirty="0">
                <a:latin typeface="+mn-lt"/>
              </a:rPr>
              <a:t>MŠ, ZŠ zřizované MŠMT</a:t>
            </a:r>
          </a:p>
          <a:p>
            <a:r>
              <a:rPr lang="cs-CZ" sz="2400" dirty="0">
                <a:latin typeface="+mn-lt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zapsané ve školském rejstříku,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ve školním roce, ve kterém podávají žádost o podporu, mají min. 1 dítě/žáka dle statistiky z 30. 9.,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mají vyplněný dotazník (po min. 3měsíční činnosti)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400" dirty="0">
                <a:latin typeface="+mn-lt"/>
              </a:rPr>
              <a:t>subjekty, které nejsou zřízeny krajem, obcí/svazkem obcí či MŠMT, které by realizovaly projekt v režimu de </a:t>
            </a:r>
            <a:r>
              <a:rPr lang="cs-CZ" sz="2400" dirty="0" err="1">
                <a:latin typeface="+mn-lt"/>
              </a:rPr>
              <a:t>minimis</a:t>
            </a:r>
            <a:r>
              <a:rPr lang="cs-CZ" sz="2400" dirty="0">
                <a:latin typeface="+mn-lt"/>
              </a:rPr>
              <a:t>, mohou čerpat max. 200 000 EUR za poslední 3 účetní období z veřejných prostředků.</a:t>
            </a:r>
          </a:p>
        </p:txBody>
      </p:sp>
    </p:spTree>
    <p:extLst>
      <p:ext uri="{BB962C8B-B14F-4D97-AF65-F5344CB8AC3E}">
        <p14:creationId xmlns="" xmlns:p14="http://schemas.microsoft.com/office/powerpoint/2010/main" val="153680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dirty="0" smtClean="0"/>
              <a:t>Děkuji za pozornost</a:t>
            </a:r>
            <a:endParaRPr lang="cs-CZ" dirty="0"/>
          </a:p>
        </p:txBody>
      </p:sp>
      <p:pic>
        <p:nvPicPr>
          <p:cNvPr id="4100" name="Picture 4" descr="C:\Users\MAS1\Desktop\524c053cc93d6d017274ee9202ba524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11366" y="1821779"/>
            <a:ext cx="2963613" cy="390710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Oprávnění žadatelé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 Každá právnická škola si může podat jen jednu žádost o podporu.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 Pokud podáte žádost a nebyl podán právní akt, je možnost žádost stáhnout a podat novou.</a:t>
            </a:r>
          </a:p>
          <a:p>
            <a:pPr>
              <a:buFont typeface="Arial" pitchFamily="34" charset="0"/>
              <a:buChar char="•"/>
            </a:pPr>
            <a:endParaRPr lang="cs-CZ" sz="24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cs-CZ" sz="2400" dirty="0" smtClean="0">
                <a:latin typeface="+mn-lt"/>
              </a:rPr>
              <a:t> Možnost </a:t>
            </a:r>
            <a:r>
              <a:rPr lang="cs-CZ" sz="2400" dirty="0">
                <a:latin typeface="+mn-lt"/>
              </a:rPr>
              <a:t>podat druhou žádost o podporu za nově vzniklý subjekt (např. v rámci RED_IZO k ZŠ vznikne MŠ</a:t>
            </a:r>
            <a:r>
              <a:rPr lang="cs-CZ" sz="2400" dirty="0" smtClean="0">
                <a:latin typeface="+mn-lt"/>
              </a:rPr>
              <a:t>).</a:t>
            </a:r>
            <a:endParaRPr lang="cs-CZ" sz="24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5589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cs-CZ" dirty="0"/>
              <a:t>Realizace projektu a sledovaná období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b="1" dirty="0">
                <a:solidFill>
                  <a:prstClr val="black"/>
                </a:solidFill>
                <a:latin typeface="Calibri" panose="020F0502020204030204"/>
              </a:rPr>
              <a:t>Zahájení realizace projektu</a:t>
            </a:r>
            <a:r>
              <a:rPr lang="cs-CZ" sz="2200" dirty="0">
                <a:solidFill>
                  <a:prstClr val="black"/>
                </a:solidFill>
                <a:latin typeface="Calibri" panose="020F0502020204030204"/>
              </a:rPr>
              <a:t>: n</a:t>
            </a:r>
            <a:r>
              <a:rPr lang="cs-CZ" sz="2200" dirty="0">
                <a:latin typeface="+mn-lt"/>
              </a:rPr>
              <a:t>ejdříve v den předložení žádosti o podporu, nejdříve však od 1. 8. 2020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Začátek projektu: vždy 1</a:t>
            </a:r>
            <a:r>
              <a:rPr lang="cs-CZ" sz="2200">
                <a:latin typeface="+mn-lt"/>
              </a:rPr>
              <a:t>. kalendářní </a:t>
            </a:r>
            <a:r>
              <a:rPr lang="cs-CZ" sz="2200" dirty="0">
                <a:latin typeface="+mn-lt"/>
              </a:rPr>
              <a:t>den v měsíci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cs-CZ" sz="2200" dirty="0">
              <a:latin typeface="+mn-lt"/>
            </a:endParaRPr>
          </a:p>
          <a:p>
            <a:r>
              <a:rPr lang="cs-CZ" sz="2200" dirty="0">
                <a:latin typeface="+mn-lt"/>
              </a:rPr>
              <a:t>Sledovaná období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1. sledované období: začátek realizace + 6 měsíců - </a:t>
            </a:r>
            <a:r>
              <a:rPr lang="cs-CZ" sz="2200" dirty="0" err="1">
                <a:latin typeface="+mn-lt"/>
              </a:rPr>
              <a:t>ZoR</a:t>
            </a:r>
            <a:endParaRPr lang="cs-CZ" sz="2200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sz="2200" dirty="0">
                <a:latin typeface="+mn-lt"/>
              </a:rPr>
              <a:t>2. sledované období: od 7. měsíce do konce realizace - </a:t>
            </a:r>
            <a:r>
              <a:rPr lang="cs-CZ" sz="2200" dirty="0" err="1">
                <a:latin typeface="+mn-lt"/>
              </a:rPr>
              <a:t>ZZoR</a:t>
            </a:r>
            <a:endParaRPr lang="cs-CZ" sz="2200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06287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Vlastní návrh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Vlastní 1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0104a4cd-1400-468e-be1b-c7aad71d7d5a">15OPMSMT0001-28-136073</_dlc_DocId>
    <_dlc_DocIdUrl xmlns="0104a4cd-1400-468e-be1b-c7aad71d7d5a">
      <Url>https://op.msmt.cz/_layouts/15/DocIdRedir.aspx?ID=15OPMSMT0001-28-136073</Url>
      <Description>15OPMSMT0001-28-136073</Description>
    </_dlc_DocIdUrl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10CA98376D84445B27235C23C5DAEEA" ma:contentTypeVersion="3" ma:contentTypeDescription="Vytvoří nový dokument" ma:contentTypeScope="" ma:versionID="26bec60fd599d9bf8ccd2066ea928388">
  <xsd:schema xmlns:xsd="http://www.w3.org/2001/XMLSchema" xmlns:xs="http://www.w3.org/2001/XMLSchema" xmlns:p="http://schemas.microsoft.com/office/2006/metadata/properties" xmlns:ns2="0104a4cd-1400-468e-be1b-c7aad71d7d5a" targetNamespace="http://schemas.microsoft.com/office/2006/metadata/properties" ma:root="true" ma:fieldsID="5b2268967c3d466a78734da71f64c258" ns2:_="">
    <xsd:import namespace="0104a4cd-1400-468e-be1b-c7aad71d7d5a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04a4cd-1400-468e-be1b-c7aad71d7d5a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Hodnota ID dokumentu" ma:description="Hodnota ID dokumentu přiřazená této položce" ma:internalName="_dlc_DocId" ma:readOnly="true">
      <xsd:simpleType>
        <xsd:restriction base="dms:Text"/>
      </xsd:simpleType>
    </xsd:element>
    <xsd:element name="_dlc_DocIdUrl" ma:index="9" nillable="true" ma:displayName="ID dokumentu" ma:description="Trvalý odkaz na tento dokument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Zachovat ID" ma:description="Ponechat ID po přidání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 ma:index="11" ma:displayName="Komentář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836A6B-B9C0-4044-A2B1-4CDBD2A5CC87}">
  <ds:schemaRefs>
    <ds:schemaRef ds:uri="http://schemas.microsoft.com/office/2006/documentManagement/types"/>
    <ds:schemaRef ds:uri="0104a4cd-1400-468e-be1b-c7aad71d7d5a"/>
    <ds:schemaRef ds:uri="http://purl.org/dc/dcmitype/"/>
    <ds:schemaRef ds:uri="http://www.w3.org/XML/1998/namespace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6EBA1EEB-AD06-4359-8347-724667475E4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104a4cd-1400-468e-be1b-c7aad71d7d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241FC87D-118F-4FFF-98EE-59ADE527E458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EB7D9836-1CA0-4407-ABC7-093FC03A947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6366</TotalTime>
  <Words>6004</Words>
  <Application>Microsoft Office PowerPoint</Application>
  <PresentationFormat>Předvádění na obrazovce (4:3)</PresentationFormat>
  <Paragraphs>668</Paragraphs>
  <Slides>70</Slides>
  <Notes>51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70</vt:i4>
      </vt:variant>
    </vt:vector>
  </HeadingPairs>
  <TitlesOfParts>
    <vt:vector size="71" baseType="lpstr">
      <vt:lpstr>Vlastní návrh</vt:lpstr>
      <vt:lpstr>Snímek 1</vt:lpstr>
      <vt:lpstr>Program</vt:lpstr>
      <vt:lpstr>Snímek 3</vt:lpstr>
      <vt:lpstr>Základní dokumentace</vt:lpstr>
      <vt:lpstr>Základní dokumentace</vt:lpstr>
      <vt:lpstr>Základní data k výzvě </vt:lpstr>
      <vt:lpstr>Oprávnění žadatelé</vt:lpstr>
      <vt:lpstr>Oprávnění žadatelé</vt:lpstr>
      <vt:lpstr>Realizace projektu a sledovaná období</vt:lpstr>
      <vt:lpstr>Minimální a maximální výše dotace</vt:lpstr>
      <vt:lpstr>Způsobilé výdaje </vt:lpstr>
      <vt:lpstr>Využití finančních prostředků</vt:lpstr>
      <vt:lpstr>Poskytnutí dotace</vt:lpstr>
      <vt:lpstr>Povinné šablony </vt:lpstr>
      <vt:lpstr>Dotazníkové šetření</vt:lpstr>
      <vt:lpstr>Dotazníkové šetření</vt:lpstr>
      <vt:lpstr>Dotazník - MŠ, ZŠ, které realizují Šablony II</vt:lpstr>
      <vt:lpstr>Kalkulačka indikátorů</vt:lpstr>
      <vt:lpstr>Práce s Kalkulačkou indikátorů</vt:lpstr>
      <vt:lpstr>Snímek 20</vt:lpstr>
      <vt:lpstr>Co obsahuje šablona aktivity?</vt:lpstr>
      <vt:lpstr>Jak vypadá šablona?</vt:lpstr>
      <vt:lpstr>Jak číst šablonu </vt:lpstr>
      <vt:lpstr>Jednotkové ceny šablon pokrývají</vt:lpstr>
      <vt:lpstr>Účtování o dotaci</vt:lpstr>
      <vt:lpstr>Výběr šablon</vt:lpstr>
      <vt:lpstr>Kalkulačka šablon</vt:lpstr>
      <vt:lpstr>Kalkulačka indikátorů</vt:lpstr>
      <vt:lpstr>Příprava projektu</vt:lpstr>
      <vt:lpstr>Podání žádosti</vt:lpstr>
      <vt:lpstr>Podporované aktivity</vt:lpstr>
      <vt:lpstr>Personální podpora – přehled</vt:lpstr>
      <vt:lpstr>Školní asistent </vt:lpstr>
      <vt:lpstr>Školní asistent – využití výjimky v kvalifikaci</vt:lpstr>
      <vt:lpstr>Školní speciální pedagog</vt:lpstr>
      <vt:lpstr>Školní psycholog</vt:lpstr>
      <vt:lpstr>Sociální pedagog</vt:lpstr>
      <vt:lpstr>Chůva</vt:lpstr>
      <vt:lpstr>Školní kariérový poradce</vt:lpstr>
      <vt:lpstr>Pracovní neschopnost (PN) a ošetřování člena rodiny (OČR) v personálních šablonách </vt:lpstr>
      <vt:lpstr>PN a OČR – možnosti řešení </vt:lpstr>
      <vt:lpstr>Tandemová výuka (20 hodin)</vt:lpstr>
      <vt:lpstr>Sdílení zkušeností pg. prostřednictvím návštěv  (8 hodin) </vt:lpstr>
      <vt:lpstr>Zahraniční stáže pedagogických pracovníků  (30 – 120+ hodin)</vt:lpstr>
      <vt:lpstr>Zahraniční stáže pedagogických pracovníků</vt:lpstr>
      <vt:lpstr>Využití ICT ve vzdělávání</vt:lpstr>
      <vt:lpstr>Využití ICT ve vzdělávání</vt:lpstr>
      <vt:lpstr>Projektový den ve výuce (povinná šablona)</vt:lpstr>
      <vt:lpstr>Projektový den mimo školu</vt:lpstr>
      <vt:lpstr>Klub pro žáky ZŠ </vt:lpstr>
      <vt:lpstr>Doučování žáků ZŠ ohrožených školním neúspěchem</vt:lpstr>
      <vt:lpstr>Odborně zaměřená tematická setkávání s rodiči</vt:lpstr>
      <vt:lpstr>Snímek 53</vt:lpstr>
      <vt:lpstr>Indikátory</vt:lpstr>
      <vt:lpstr>Vazba mezi výstupovými a výsledkovými indikátory</vt:lpstr>
      <vt:lpstr>Výsledkové indikátory </vt:lpstr>
      <vt:lpstr>Bagatelní podpora – milník 6 00 00 </vt:lpstr>
      <vt:lpstr>Dokládání bagatelní podpory – milníku  6 00 00</vt:lpstr>
      <vt:lpstr>Vazba mezi výstupovými a výsledkovými indikátory</vt:lpstr>
      <vt:lpstr>Kalkulačka indikátorů</vt:lpstr>
      <vt:lpstr>Splnění aktivit projektu</vt:lpstr>
      <vt:lpstr>Přílohy žádosti o podporu - všichni</vt:lpstr>
      <vt:lpstr>Hodnoticí proces </vt:lpstr>
      <vt:lpstr>Připomínky – žádosti o přezkum</vt:lpstr>
      <vt:lpstr>Pravidla etiky zaměstnanců MŠMT – DARY</vt:lpstr>
      <vt:lpstr>Snímek 66</vt:lpstr>
      <vt:lpstr>Vyplnění žádosti o podporu na portálu IS KP14+</vt:lpstr>
      <vt:lpstr>Portál IS KP14+</vt:lpstr>
      <vt:lpstr>Kontakt</vt:lpstr>
      <vt:lpstr>Děkuji za pozornost</vt:lpstr>
    </vt:vector>
  </TitlesOfParts>
  <Company>MSMT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Prezentace_obecná šablona</dc:title>
  <dc:creator>Presová Eva</dc:creator>
  <dc:description>pečlivžáky</dc:description>
  <cp:lastModifiedBy>MAS1</cp:lastModifiedBy>
  <cp:revision>567</cp:revision>
  <dcterms:created xsi:type="dcterms:W3CDTF">2015-09-11T08:58:50Z</dcterms:created>
  <dcterms:modified xsi:type="dcterms:W3CDTF">2020-06-25T10:33:51Z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0x010100810CA98376D84445B27235C23C5DAEEA</vt:lpwstr>
  </property>
  <property fmtid="{D5CDD505-2E9C-101B-9397-08002B2CF9AE}" pid="3" name="_dlc_DocIdItemGuid">
    <vt:lpwstr>976a71bf-13c9-4e15-94ec-4356fd888847</vt:lpwstr>
  </property>
  <property fmtid="{D5CDD505-2E9C-101B-9397-08002B2CF9AE}" pid="4" name="Komentář">
    <vt:lpwstr>předepsané písmo Calibri, daná velikost a barva písma</vt:lpwstr>
  </property>
</Properties>
</file>